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16" r:id="rId2"/>
    <p:sldId id="257" r:id="rId3"/>
    <p:sldId id="412" r:id="rId4"/>
    <p:sldId id="413" r:id="rId5"/>
    <p:sldId id="433" r:id="rId6"/>
    <p:sldId id="438" r:id="rId7"/>
    <p:sldId id="435" r:id="rId8"/>
    <p:sldId id="432" r:id="rId9"/>
    <p:sldId id="436" r:id="rId10"/>
    <p:sldId id="439" r:id="rId11"/>
    <p:sldId id="437" r:id="rId12"/>
    <p:sldId id="441" r:id="rId13"/>
    <p:sldId id="442" r:id="rId14"/>
    <p:sldId id="418" r:id="rId15"/>
    <p:sldId id="434" r:id="rId16"/>
    <p:sldId id="440" r:id="rId17"/>
    <p:sldId id="445" r:id="rId18"/>
    <p:sldId id="443" r:id="rId19"/>
    <p:sldId id="444" r:id="rId20"/>
    <p:sldId id="381" r:id="rId21"/>
    <p:sldId id="446" r:id="rId22"/>
    <p:sldId id="268" r:id="rId23"/>
    <p:sldId id="26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CC3300"/>
    <a:srgbClr val="0099FF"/>
    <a:srgbClr val="99FF33"/>
    <a:srgbClr val="000000"/>
    <a:srgbClr val="9E0000"/>
    <a:srgbClr val="0083B4"/>
    <a:srgbClr val="00BAFF"/>
    <a:srgbClr val="D58202"/>
    <a:srgbClr val="E8BB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3" autoAdjust="0"/>
    <p:restoredTop sz="94641" autoAdjust="0"/>
  </p:normalViewPr>
  <p:slideViewPr>
    <p:cSldViewPr>
      <p:cViewPr varScale="1">
        <p:scale>
          <a:sx n="69" d="100"/>
          <a:sy n="69" d="100"/>
        </p:scale>
        <p:origin x="669" y="48"/>
      </p:cViewPr>
      <p:guideLst>
        <p:guide orient="horz" pos="12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13E4D-CEA9-4BCB-9A25-D07FE566394D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5319D-8A5F-4DE6-A2B8-B5C1A1339F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0448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4991F-FB06-4F49-BEB8-F090D1E10269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33663-E747-42E1-A639-6BBECA93CA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1353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771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06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842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369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59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945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962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763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794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86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338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259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25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29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259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25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3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01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31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65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026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843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341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7972-1573-4495-B5FA-08E25DA988DA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991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205ED-439B-4DC3-AAC4-02DE1614F37C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133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2762-797B-4F5F-A9C6-3190EF927A6F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176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DA5C-3222-4278-87DB-18BFF5FDB22F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114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8724B-8998-491C-833E-2BCA26A01D96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51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5082E-B750-4A44-9E5C-043A00E1F416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7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AFB8C-B999-4C78-BAAE-DAACA5BABDFE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135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6EFB-6639-4C71-8088-F6A67EB938D6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17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5AC6-67FB-4186-9BDF-711608921996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247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1080C-378C-4178-8251-F7C41350A8D5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55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07994-6894-4DD5-A165-6ABF6C1DCD5F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57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04254-7D95-491A-980C-4B531B6C9324}" type="datetime1">
              <a:rPr lang="en-US" smtClean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6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.png"/><Relationship Id="rId10" Type="http://schemas.openxmlformats.org/officeDocument/2006/relationships/image" Target="../media/image26.jpg"/><Relationship Id="rId4" Type="http://schemas.openxmlformats.org/officeDocument/2006/relationships/image" Target="../media/image4.pn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rtsarica.com/cryptokiller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ithub.com/mertsarica/hack4career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mertsarica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mertsarica.com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ert.sarica@gmail.com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8.jpg"/><Relationship Id="rId7" Type="http://schemas.openxmlformats.org/officeDocument/2006/relationships/image" Target="../media/image9.jp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3.jpg"/><Relationship Id="rId5" Type="http://schemas.openxmlformats.org/officeDocument/2006/relationships/image" Target="../media/image4.png"/><Relationship Id="rId10" Type="http://schemas.openxmlformats.org/officeDocument/2006/relationships/image" Target="../media/image12.jpg"/><Relationship Id="rId4" Type="http://schemas.openxmlformats.org/officeDocument/2006/relationships/image" Target="../media/image3.png"/><Relationship Id="rId9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ertsarica.com/rehber-hirsizi-hesperbot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26868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11499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CRYPTOKILLER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5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10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9883" y="381000"/>
            <a:ext cx="73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CRYPTOLOCKER  vs  LOCALADMIN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7998" y="1447800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Cryptolocker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,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VSSAdmin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aracı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ile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shadow copy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kayıtlarını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silmektedir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. (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Windows Vista+ 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varsayılan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olarak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aktif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)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3598" y="2336049"/>
            <a:ext cx="882800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Local admin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yetkisine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sahip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olmayan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bir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kullanıcının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şifrelenmiş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verileri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kurtarılabilinir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!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(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Shadow Explorer 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aracı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ile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)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  <a:p>
            <a:pPr>
              <a:lnSpc>
                <a:spcPts val="2100"/>
              </a:lnSpc>
            </a:pP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74" y="3034203"/>
            <a:ext cx="2941652" cy="32133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892" y="3160904"/>
            <a:ext cx="5867400" cy="30104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41" y="3025424"/>
            <a:ext cx="4860118" cy="322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6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11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9883" y="381000"/>
            <a:ext cx="73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REAKTİF  ÇÖZÜMLER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7998" y="14478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Tüm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veriler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şifrelendikten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sonra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izlenebilecek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yöntemler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sınırlı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.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3598" y="20574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Yedek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varsa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yedekten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dönebilirsiniz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.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27577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Adli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bilişim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yazılımlarını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deneyebilirsiniz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. (Encase vs.)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34435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Fidyeyi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ödeyebilirsiniz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  <a:sym typeface="Wingdings" panose="05000000000000000000" pitchFamily="2" charset="2"/>
              </a:rPr>
              <a:t>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600" y="41293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Peki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ya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şifreli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dosya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açma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servisleri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?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656"/>
            <a:ext cx="9144000" cy="48077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659"/>
            <a:ext cx="9144000" cy="4782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390"/>
            <a:ext cx="9144000" cy="4979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979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9574"/>
            <a:ext cx="9144000" cy="501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6" grpId="0"/>
      <p:bldP spid="18" grpId="0"/>
      <p:bldP spid="19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12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9883" y="381000"/>
            <a:ext cx="73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PROAKTİF  ÇÖZÜMLER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7998" y="14478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Günlük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veya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haftalık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yedek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almak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.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998" y="210032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Bilmediğiniz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kaynaklardan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gelen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e-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postalara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itibar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etmemek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.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2750228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Antivirüs’ün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yanında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güvenlik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duvarı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ve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Cryptokiller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gibi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yardımcı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araçlar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kulanmak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.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591" y="4499314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Kategori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/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itibar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tabanlı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web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güvenlik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cihazları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(web security gateway)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kullanmak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. (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Kurumsal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önlem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)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2314" y="5354565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Kum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havuzu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analizi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yapan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teknolojilerden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faydalanmak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. 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(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Kurumsal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önlem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)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2314" y="3658384"/>
            <a:ext cx="882800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</a:rPr>
              <a:t>“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</a:rPr>
              <a:t>Hide extensions for known file types</a:t>
            </a:r>
            <a:r>
              <a:rPr lang="en-US" sz="2400" b="1" dirty="0" smtClean="0">
                <a:latin typeface="Bodoni MT" pitchFamily="18" charset="0"/>
              </a:rPr>
              <a:t>” </a:t>
            </a:r>
            <a:r>
              <a:rPr lang="en-US" sz="2400" b="1" dirty="0" err="1" smtClean="0">
                <a:latin typeface="Bodoni MT" pitchFamily="18" charset="0"/>
              </a:rPr>
              <a:t>özelliğini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devre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dışı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bırakmak</a:t>
            </a:r>
            <a:r>
              <a:rPr lang="en-US" sz="2400" b="1" dirty="0" smtClean="0">
                <a:latin typeface="Bodoni MT" pitchFamily="18" charset="0"/>
              </a:rPr>
              <a:t>. (My Computer &gt; Tools &gt; View)</a:t>
            </a:r>
            <a:endParaRPr lang="en-US" sz="2400" b="1" dirty="0">
              <a:latin typeface="Bodoni MT" pitchFamily="18" charset="0"/>
            </a:endParaRPr>
          </a:p>
          <a:p>
            <a:pPr>
              <a:lnSpc>
                <a:spcPts val="2100"/>
              </a:lnSpc>
            </a:pPr>
            <a:endParaRPr lang="tr-TR" sz="2400" b="1" dirty="0" smtClean="0"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85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6" grpId="0"/>
      <p:bldP spid="18" grpId="0"/>
      <p:bldP spid="19" grpId="0"/>
      <p:bldP spid="22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13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fangirlblog.com/wp-content/uploads/2011/05/YO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242887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47837" y="2209800"/>
            <a:ext cx="7379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CRYPTOKILLER</a:t>
            </a:r>
            <a:endParaRPr lang="en-US" sz="72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05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180" y="1908918"/>
            <a:ext cx="8961620" cy="311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14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9883" y="381000"/>
            <a:ext cx="73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HERŞEY  E-POSTA LAR İLE  BAŞLADI…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5" descr="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9" y="2057400"/>
            <a:ext cx="8699601" cy="265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2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15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CRYPTOKILLER  NEDİR  ?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7998" y="1767153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Cryptolocker’a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karşı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sistemi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izleyen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ve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şüpheli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veri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şifreleme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işlemini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durduran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ücretsiz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bir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araçtır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598" y="2686363"/>
            <a:ext cx="8828002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Yönetici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yetkisi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ile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çalıştırılması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gerekmektedir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.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598" y="3367353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Sistem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üzerinde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explorer.exe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tarafından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.encrypted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veya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.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sifreli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uzantılı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dosya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oluştuğu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taktirde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işlemi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sonlandırır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.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4362763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Yöntem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size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kolay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gibi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görünse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de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Cryptolocker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,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önemli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API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çengellerini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(hook)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çalışma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esnasında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silmektedir</a:t>
            </a:r>
            <a:r>
              <a:rPr lang="en-US" sz="2400" b="1" u="sng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!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" y="1638728"/>
            <a:ext cx="9144000" cy="46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9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16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9883" y="381000"/>
            <a:ext cx="73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CRYPTOKILLER  NASIL  ÇALIŞIYOR  ?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7998" y="1447800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vchost.exe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tarafından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CreateFileA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API’si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ile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vssadmin.exe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açılmaya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(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dwCreationDisposition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= 3)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çalışılıyorsa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ve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7998" y="23767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Sistem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üzerinde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birden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fazla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explorer.exe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çalışıyor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ise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998" y="3048000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Son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çalıştırılan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explorer.exe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işlemini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izlemeye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başla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Winappdbg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 - attach / debug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)   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7998" y="49675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İzlenen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xplorer.exe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işlemini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durdur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!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7998" y="3976554"/>
            <a:ext cx="882800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</a:rPr>
              <a:t>Disk </a:t>
            </a:r>
            <a:r>
              <a:rPr lang="en-US" sz="2400" b="1" dirty="0" err="1" smtClean="0">
                <a:latin typeface="Bodoni MT" pitchFamily="18" charset="0"/>
              </a:rPr>
              <a:t>üzerinde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</a:rPr>
              <a:t>CreateFileA</a:t>
            </a:r>
            <a:r>
              <a:rPr lang="en-US" sz="2400" b="1" dirty="0" smtClean="0">
                <a:latin typeface="Bodoni MT" pitchFamily="18" charset="0"/>
              </a:rPr>
              <a:t> API </a:t>
            </a:r>
            <a:r>
              <a:rPr lang="en-US" sz="2400" b="1" dirty="0" err="1" smtClean="0">
                <a:latin typeface="Bodoni MT" pitchFamily="18" charset="0"/>
              </a:rPr>
              <a:t>ile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</a:rPr>
              <a:t>.encrypted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veya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</a:rPr>
              <a:t>.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</a:rPr>
              <a:t>sifreli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uzantılı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dosya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oluşturuyorsa</a:t>
            </a:r>
            <a:endParaRPr lang="en-US" sz="2400" b="1" dirty="0">
              <a:latin typeface="Bodoni MT" pitchFamily="18" charset="0"/>
            </a:endParaRPr>
          </a:p>
          <a:p>
            <a:pPr>
              <a:lnSpc>
                <a:spcPts val="2100"/>
              </a:lnSpc>
            </a:pPr>
            <a:endParaRPr lang="tr-TR" sz="2400" b="1" dirty="0" smtClean="0">
              <a:latin typeface="Bodoni MT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7746" y="4354941"/>
            <a:ext cx="3366654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168954"/>
            <a:ext cx="4583541" cy="40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7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6" grpId="0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17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9883" y="381000"/>
            <a:ext cx="73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ÖZET   OLARAK  NASIL  ÇALIŞIYOR  ?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632"/>
            <a:ext cx="9144000" cy="234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8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18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9883" y="381000"/>
            <a:ext cx="73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DEMO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5" descr="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7998" y="13716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</a:rPr>
              <a:t>Murphy </a:t>
            </a:r>
            <a:r>
              <a:rPr lang="en-US" sz="2400" b="1" dirty="0" err="1" smtClean="0">
                <a:latin typeface="Bodoni MT" pitchFamily="18" charset="0"/>
              </a:rPr>
              <a:t>Kanunlarına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karşı</a:t>
            </a:r>
            <a:r>
              <a:rPr lang="en-US" sz="2400" b="1" dirty="0" smtClean="0">
                <a:latin typeface="Bodoni MT" pitchFamily="18" charset="0"/>
              </a:rPr>
              <a:t> video </a:t>
            </a:r>
            <a:r>
              <a:rPr lang="en-US" sz="2400" b="1" dirty="0" err="1" smtClean="0">
                <a:latin typeface="Bodoni MT" pitchFamily="18" charset="0"/>
                <a:sym typeface="Wingdings" panose="05000000000000000000" pitchFamily="2" charset="2"/>
              </a:rPr>
              <a:t>izliyoruz</a:t>
            </a:r>
            <a:r>
              <a:rPr lang="en-US" sz="2400" b="1" dirty="0" smtClean="0">
                <a:latin typeface="Bodoni MT" pitchFamily="18" charset="0"/>
                <a:sym typeface="Wingdings" panose="05000000000000000000" pitchFamily="2" charset="2"/>
              </a:rPr>
              <a:t> 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20574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</a:rPr>
              <a:t>Video URL: </a:t>
            </a:r>
            <a:r>
              <a:rPr lang="en-US" sz="2400" b="1" dirty="0" smtClean="0">
                <a:latin typeface="Bodoni MT" pitchFamily="18" charset="0"/>
                <a:hlinkClick r:id="rId8"/>
              </a:rPr>
              <a:t>https://www.mertsarica.com/cryptokiller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endParaRPr lang="en-US" sz="2400" b="1" dirty="0">
              <a:latin typeface="Bodoni MT" pitchFamily="18" charset="0"/>
            </a:endParaRPr>
          </a:p>
        </p:txBody>
      </p:sp>
      <p:pic>
        <p:nvPicPr>
          <p:cNvPr id="3" name="cryptokill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246" y="-307035"/>
            <a:ext cx="7437468" cy="654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6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  <p:bldP spid="12" grpId="0"/>
      <p:bldP spid="12" grpId="1"/>
      <p:bldP spid="16" grpId="1"/>
      <p:bldP spid="16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19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9883" y="381000"/>
            <a:ext cx="73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FERAGATNAME  /  DISCLAIMER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7998" y="14478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Yazılımcı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değilim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.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7998" y="22098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Güvenlik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üreticisinde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çalışmıyorum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.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998" y="30480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Cryptokiller’da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h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atalar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/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e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ksikler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olabilir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.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7998" y="3886200"/>
            <a:ext cx="90622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Benim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adım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Hıdır</a:t>
            </a:r>
            <a:r>
              <a:rPr lang="en-US" sz="2400" b="1" dirty="0" smtClean="0">
                <a:latin typeface="Bodoni MT" pitchFamily="18" charset="0"/>
              </a:rPr>
              <a:t>, </a:t>
            </a:r>
            <a:r>
              <a:rPr lang="en-US" sz="2400" b="1" dirty="0" err="1" smtClean="0">
                <a:latin typeface="Bodoni MT" pitchFamily="18" charset="0"/>
              </a:rPr>
              <a:t>elimden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gelen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budur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smtClean="0">
                <a:latin typeface="Bodoni MT" pitchFamily="18" charset="0"/>
                <a:sym typeface="Wingdings" panose="05000000000000000000" pitchFamily="2" charset="2"/>
              </a:rPr>
              <a:t></a:t>
            </a:r>
            <a:endParaRPr lang="en-US" sz="2400" b="1" dirty="0" smtClean="0">
              <a:latin typeface="Bodoni MT" pitchFamily="18" charset="0"/>
            </a:endParaRPr>
          </a:p>
          <a:p>
            <a:pPr>
              <a:lnSpc>
                <a:spcPts val="2100"/>
              </a:lnSpc>
            </a:pPr>
            <a:endParaRPr lang="tr-TR" sz="2400" b="1" dirty="0" smtClean="0"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00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6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2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3681" y="381000"/>
            <a:ext cx="495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İÇERİK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1676142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Cryptolocker’a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genel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bakış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6200" y="35814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Cryptolocker’dan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nasıl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korunabilirsiniz</a:t>
            </a:r>
            <a:r>
              <a:rPr lang="en-US" sz="2400" b="1" dirty="0" smtClean="0">
                <a:latin typeface="Bodoni MT" pitchFamily="18" charset="0"/>
              </a:rPr>
              <a:t> ?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29863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Cryptolocker</a:t>
            </a:r>
            <a:r>
              <a:rPr lang="en-US" sz="2400" b="1" dirty="0" smtClean="0">
                <a:latin typeface="Bodoni MT" pitchFamily="18" charset="0"/>
              </a:rPr>
              <a:t> vs </a:t>
            </a:r>
            <a:r>
              <a:rPr lang="en-US" sz="2400" b="1" dirty="0" err="1" smtClean="0">
                <a:latin typeface="Bodoni MT" pitchFamily="18" charset="0"/>
              </a:rPr>
              <a:t>güvenlik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uygulamaları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7398" y="23622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Cryptolocker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salgını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nasıl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gerçekleşiyor</a:t>
            </a:r>
            <a:r>
              <a:rPr lang="en-US" sz="2400" b="1" dirty="0" smtClean="0">
                <a:latin typeface="Bodoni MT" pitchFamily="18" charset="0"/>
              </a:rPr>
              <a:t> ?</a:t>
            </a:r>
            <a:endParaRPr lang="en-US" sz="2400" b="1" dirty="0">
              <a:latin typeface="Bodoni MT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6200" y="41293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Sonuç</a:t>
            </a:r>
            <a:endParaRPr lang="en-US" sz="2400" b="1" dirty="0"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14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2" grpId="0"/>
      <p:bldP spid="24" grpId="0"/>
      <p:bldP spid="18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20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SONUÇ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7998" y="13716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Günlük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veya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haftalık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yedek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almak</a:t>
            </a:r>
            <a:r>
              <a:rPr lang="en-US" sz="2400" b="1" dirty="0" smtClean="0">
                <a:latin typeface="Bodoni MT" pitchFamily="18" charset="0"/>
              </a:rPr>
              <a:t> her zaman </a:t>
            </a:r>
            <a:r>
              <a:rPr lang="en-US" sz="2400" b="1" dirty="0" err="1" smtClean="0">
                <a:latin typeface="Bodoni MT" pitchFamily="18" charset="0"/>
              </a:rPr>
              <a:t>hayat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kurtarır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598" y="2057400"/>
            <a:ext cx="882800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</a:rPr>
              <a:t>“Hide extensions for known file types”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özelliği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devre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dışı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bırakılmalıdır</a:t>
            </a:r>
            <a:r>
              <a:rPr lang="en-US" sz="2400" b="1" dirty="0" smtClean="0">
                <a:latin typeface="Bodoni MT" pitchFamily="18" charset="0"/>
              </a:rPr>
              <a:t>. (My Computer &gt; Tools &gt; View)</a:t>
            </a:r>
            <a:endParaRPr lang="en-US" sz="2400" b="1" dirty="0">
              <a:latin typeface="Bodoni MT" pitchFamily="18" charset="0"/>
            </a:endParaRPr>
          </a:p>
          <a:p>
            <a:pPr>
              <a:lnSpc>
                <a:spcPts val="2100"/>
              </a:lnSpc>
            </a:pPr>
            <a:endParaRPr lang="tr-TR" sz="2400" b="1" dirty="0" smtClean="0">
              <a:latin typeface="Bodoni MT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598" y="3048000"/>
            <a:ext cx="8828002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Yönetici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yetkisi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gerekmediği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sürece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kullanılmamalıdır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3598" y="3810000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Antivirüs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yazılımlarına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ilave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olarak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kişisel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güvenlik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duvarları</a:t>
            </a:r>
            <a:r>
              <a:rPr lang="en-US" sz="2400" b="1" dirty="0" smtClean="0">
                <a:latin typeface="Bodoni MT" pitchFamily="18" charset="0"/>
              </a:rPr>
              <a:t>, </a:t>
            </a:r>
            <a:r>
              <a:rPr lang="en-US" sz="2400" b="1" dirty="0" err="1" smtClean="0">
                <a:latin typeface="Bodoni MT" pitchFamily="18" charset="0"/>
              </a:rPr>
              <a:t>beyaz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liste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teknolojisi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ve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Cryptokiller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gibi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araçlar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kullanılabilinir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tr-TR" sz="2400" b="1" dirty="0">
              <a:latin typeface="Bodoni MT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2400" y="502373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endParaRPr lang="tr-TR" sz="2400" b="1" dirty="0">
              <a:latin typeface="Bodoni MT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4779258"/>
            <a:ext cx="9067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</a:rPr>
              <a:t>Kum </a:t>
            </a:r>
            <a:r>
              <a:rPr lang="en-US" sz="2400" b="1" dirty="0" err="1" smtClean="0">
                <a:latin typeface="Bodoni MT" pitchFamily="18" charset="0"/>
              </a:rPr>
              <a:t>havuzu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analizi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yapan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cihazların</a:t>
            </a:r>
            <a:r>
              <a:rPr lang="en-US" sz="2400" b="1" dirty="0" smtClean="0">
                <a:latin typeface="Bodoni MT" pitchFamily="18" charset="0"/>
              </a:rPr>
              <a:t>/</a:t>
            </a:r>
            <a:r>
              <a:rPr lang="en-US" sz="2400" b="1" dirty="0" err="1" smtClean="0">
                <a:latin typeface="Bodoni MT" pitchFamily="18" charset="0"/>
              </a:rPr>
              <a:t>sistemlerin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çoğu</a:t>
            </a:r>
            <a:r>
              <a:rPr lang="en-US" sz="2400" b="1" dirty="0" smtClean="0">
                <a:latin typeface="Bodoni MT" pitchFamily="18" charset="0"/>
              </a:rPr>
              <a:t>, </a:t>
            </a:r>
            <a:r>
              <a:rPr lang="en-US" sz="2400" b="1" dirty="0" err="1" smtClean="0">
                <a:latin typeface="Bodoni MT" pitchFamily="18" charset="0"/>
              </a:rPr>
              <a:t>Cryptolocker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zararlı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yazılımını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ağ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seviyesinde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tespit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edebilmektedir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tr-TR" sz="2400" b="1" dirty="0"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40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  <p:bldP spid="19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21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BİTMEDİ !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7998" y="13716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Cryptokiller</a:t>
            </a:r>
            <a:r>
              <a:rPr lang="en-US" sz="2400" b="1" dirty="0" smtClean="0">
                <a:latin typeface="Bodoni MT" pitchFamily="18" charset="0"/>
              </a:rPr>
              <a:t>, </a:t>
            </a:r>
            <a:r>
              <a:rPr lang="en-US" sz="2400" b="1" smtClean="0">
                <a:latin typeface="Bodoni MT" pitchFamily="18" charset="0"/>
              </a:rPr>
              <a:t>iki </a:t>
            </a:r>
            <a:r>
              <a:rPr lang="en-US" sz="2400" b="1" dirty="0" smtClean="0">
                <a:latin typeface="Bodoni MT" pitchFamily="18" charset="0"/>
              </a:rPr>
              <a:t>ay </a:t>
            </a:r>
            <a:r>
              <a:rPr lang="en-US" sz="2400" b="1" dirty="0" err="1" smtClean="0">
                <a:latin typeface="Bodoni MT" pitchFamily="18" charset="0"/>
              </a:rPr>
              <a:t>önce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geliştirilmiş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bir</a:t>
            </a:r>
            <a:r>
              <a:rPr lang="en-US" sz="2400" b="1" dirty="0" smtClean="0">
                <a:latin typeface="Bodoni MT" pitchFamily="18" charset="0"/>
              </a:rPr>
              <a:t> P.O.C </a:t>
            </a:r>
            <a:r>
              <a:rPr lang="en-US" sz="2400" b="1" dirty="0" err="1" smtClean="0">
                <a:latin typeface="Bodoni MT" pitchFamily="18" charset="0"/>
              </a:rPr>
              <a:t>aracıdır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598" y="2057400"/>
            <a:ext cx="91328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Yakında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veya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hali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hazırda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işlevsiz</a:t>
            </a:r>
            <a:r>
              <a:rPr lang="en-US" sz="2400" b="1" dirty="0" smtClean="0">
                <a:latin typeface="Bodoni MT" pitchFamily="18" charset="0"/>
              </a:rPr>
              <a:t> hale </a:t>
            </a:r>
            <a:r>
              <a:rPr lang="en-US" sz="2400" b="1" dirty="0" err="1" smtClean="0">
                <a:latin typeface="Bodoni MT" pitchFamily="18" charset="0"/>
              </a:rPr>
              <a:t>gelmiş</a:t>
            </a:r>
            <a:r>
              <a:rPr lang="en-US" sz="2400" b="1" dirty="0" smtClean="0">
                <a:latin typeface="Bodoni MT" pitchFamily="18" charset="0"/>
              </a:rPr>
              <a:t>/</a:t>
            </a:r>
            <a:r>
              <a:rPr lang="en-US" sz="2400" b="1" dirty="0" err="1" smtClean="0">
                <a:latin typeface="Bodoni MT" pitchFamily="18" charset="0"/>
              </a:rPr>
              <a:t>gelecek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olabilir</a:t>
            </a:r>
            <a:r>
              <a:rPr lang="en-US" sz="2400" b="1" dirty="0" smtClean="0">
                <a:latin typeface="Bodoni MT" pitchFamily="18" charset="0"/>
              </a:rPr>
              <a:t>.</a:t>
            </a:r>
          </a:p>
          <a:p>
            <a:pPr>
              <a:lnSpc>
                <a:spcPts val="2100"/>
              </a:lnSpc>
            </a:pPr>
            <a:endParaRPr lang="tr-TR" sz="2400" b="1" dirty="0" smtClean="0">
              <a:latin typeface="Bodoni MT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598" y="27432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Açık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kaynak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kodlu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bir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araçtır</a:t>
            </a:r>
            <a:r>
              <a:rPr lang="en-US" sz="2400" b="1" dirty="0" smtClean="0">
                <a:latin typeface="Bodoni MT" pitchFamily="18" charset="0"/>
              </a:rPr>
              <a:t>!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3598" y="3505200"/>
            <a:ext cx="9361402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>
                <a:latin typeface="Bodoni MT" pitchFamily="18" charset="0"/>
              </a:rPr>
              <a:t>İndirip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dilediğiniz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şekilde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ihtiyaçlarınıza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göre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şekillendirebilirsiniz</a:t>
            </a:r>
            <a:r>
              <a:rPr lang="en-US" sz="2400" b="1" dirty="0">
                <a:latin typeface="Bodoni MT" pitchFamily="18" charset="0"/>
              </a:rPr>
              <a:t>!</a:t>
            </a:r>
            <a:endParaRPr lang="tr-TR" sz="2400" b="1" dirty="0">
              <a:latin typeface="Bodoni MT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4313017"/>
            <a:ext cx="90678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Bodoni MT" pitchFamily="18" charset="0"/>
              </a:rPr>
              <a:t>İndir</a:t>
            </a:r>
            <a:r>
              <a:rPr lang="en-US" sz="3200" b="1" dirty="0" smtClean="0">
                <a:solidFill>
                  <a:srgbClr val="FF0000"/>
                </a:solidFill>
                <a:latin typeface="Bodoni MT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Bodoni MT" pitchFamily="18" charset="0"/>
                <a:hlinkClick r:id="rId6"/>
              </a:rPr>
              <a:t>https</a:t>
            </a:r>
            <a:r>
              <a:rPr lang="en-US" sz="3200" b="1" dirty="0">
                <a:solidFill>
                  <a:srgbClr val="FF0000"/>
                </a:solidFill>
                <a:latin typeface="Bodoni MT" pitchFamily="18" charset="0"/>
                <a:hlinkClick r:id="rId6"/>
              </a:rPr>
              <a:t>://</a:t>
            </a:r>
            <a:r>
              <a:rPr lang="en-US" sz="3200" b="1" dirty="0" smtClean="0">
                <a:solidFill>
                  <a:srgbClr val="FF0000"/>
                </a:solidFill>
                <a:latin typeface="Bodoni MT" pitchFamily="18" charset="0"/>
                <a:hlinkClick r:id="rId6"/>
              </a:rPr>
              <a:t>github.com/mertsarica/hack4career</a:t>
            </a:r>
            <a:r>
              <a:rPr lang="en-US" sz="3200" b="1" dirty="0" smtClean="0">
                <a:solidFill>
                  <a:srgbClr val="FF0000"/>
                </a:solidFill>
                <a:latin typeface="Bodoni MT" pitchFamily="18" charset="0"/>
              </a:rPr>
              <a:t> </a:t>
            </a:r>
            <a:endParaRPr lang="tr-TR" sz="3200" b="1" dirty="0">
              <a:solidFill>
                <a:srgbClr val="FF0000"/>
              </a:solidFill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79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  <p:bldP spid="19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03" y="7936"/>
            <a:ext cx="9125797" cy="622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22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5" descr="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data:image/jpeg;base64,/9j/4AAQSkZJRgABAQAAAQABAAD/2wCEAAkGBhAREBIUEhISFBQQEhQREBIUFQ8VEBUUFBAVFBQQFRQXHCYeFxkjGRQUHy8gIycpLCwsFR4xNTAqNSYrLCkBCQoKDgwOGg8PGikkHiQtKSwqKSwpLCwsLCksKSkpLCwsLCwsLCwpKSwpLCkpLCksLCksLCkpLCwsKSwpLCwsKf/AABEIAOYA2wMBIgACEQEDEQH/xAAbAAEAAQUBAAAAAAAAAAAAAAAABQEDBAYHAv/EAD0QAAIBAgQEAgkBBgUFAQAAAAABAgMRBAUhMQYSQVFhcQcTIjJCUoGRobEUYnLB0fAjJDOSshY0Q6LhFf/EABoBAQADAQEBAAAAAAAAAAAAAAACAwQFAQb/xAAnEQACAgEEAQQCAwEAAAAAAAAAAQIDEQQSITETBSIyQVGRQnGBYf/aAAwDAQACEQMRAD8A7iAAAAUuAVBS5UAAAAAAAAAAAAAAAAAAAAAAApcqAAUuVAAKXABUAAA8ti5DZ3xFGj7EVz1HtFa28WRlJRWWRlNQWWTLkY1XMqUd5x+6NajlmNxOtSp6uL2Wv6IyIcEU/iqzf2KvJJ9Io8tj+Mf2TH/7dC/voyKWOpy92UX9TWcTwTZXp1HfsyArqtRlaV1boQds4fJFcrrK+Zo6ZcqaZkfFLUlGo7xk7JvdM3JMvhNTWUaa7FYsoqACZYAAAAAAAAAAAACjZUs4mqoRcntFNsDOCzjsyp0Y3nK3buQVXjJyf+FSnJd7MZXl37VJ16ybi2/VweySe9jYqWHhFWjFLyRR758rhGf3z5TwjWHxViFvQlbyZdocbxvacHH9TZWkYeNyajVVpQXmtGvEbJrqR547F1IYPOqVTaSv2Zn3Od5rlk8LP2W+XdeJLZBxNqoTej0u+j7EYXc7ZEK9R7ts+zbitzypA0mzJYx2I5Kcp/LFv8ELwzlicfX1NZ1G5Jvorkrm2Gc6FSK3lFpGFw1mEJUYwvadNcsovfQpljes/golh2LcTDI7E59Rg7N/VWJCorprurHOOI6EqdTlveXRLx2PLZuOMHl85QxtR0WhVU4qUXdPVEPxPl6nT5rarqSGS0HDD0oy3UFfzKZxNKjK/W363JTWYckrFmDycxlpfw/kdNyXEc+HpS7wX9DmeKlrJ927HTMjw/q8PSi91BX+upn0v2ZdGuyQAKXNp0ALmHj82o0VepUjHzev2NYx3pMwsG+VSn4rRfkqnbCHbKZ311/Jm53FzmOK9LE/gpxXi22/sYD9J2KvvFL+FGd62pfZkfqNC+zrtxc5JT9JmI6y/wDWJm4X0l1b+1KL8HGx4tdUwvUqWdN5iqNLwnpAT9+mn/A/6k9l/E2Gq6KajJ/DLR/S+5ohdCfTNNeorn0yXMDOsO50KkVu4uxm8xRlrWUXtZWCH4ZxsZ0Ipe9Bcsl1VvAla9RqMmt0m0ROO4ebn6yjN059flfmi06uPirOnTl05k7LzKVJxWGiiLcFta/0hcfxNUjPRvTd9PI3LBVnOnGTVnJJtfQ1XDcH1KlVTrtJJ8zguut7G4QikrLpovoeVKS5keURksuREcT4dSo3e6ehz5Ts3Y33ifGKNO33NAUHJqK3m1FLzM97zYkjHqXutSR0/J6rlQpt7uKuZpYwNDkpwj8sUvwXrG9HUiuMCxE4/hylUlzrmhP5oaMl7FbHkoqXZ44qXDICOQ11p+1VLeSvbzL+B4co05c7vOfzT117kweWRVcVzgiqoot1qyhFt7I0viTiDmvGPkZHFOctezF73S8O7MXhLIVWl66orwi7U4v4n8zM8pO2WxdGScndLxx6PHDXDM6s41asXGnF3jF7ya2duxvqRSK/BVmmEFFYRrrrUFhFJOxoHF3pEVNypYZpyWkqm6XhHv5l70k8UOjBUKbtOqrzfWMPDxZq/DXCXPFVsQrQesKfWf7z7IxX2znPxVf6zBqb5zn4ae/t/ghIRxWLm7KdSTerb0XnLZEthuBar1q1IQ7xXtS/obpQoO3LTgox2SirIz8Pkje4hoYrmfIr9OgubHlmkw4Iw63nUl9Ev0Pb4Ow/T1n3Og0sjikXVk0expWnqX8TUtJSv4nMq3BcH7s5rzSaIjG8M1qetlNd47/Y7HLJo9jGxGRroQnpapLohPRVSXRxRRnH3W9OhlYfN38X32Nz4i4U3nBWkt10Zo2OwltUvM5V9MqXwcTU6eVEuDbsl4yq0be16yHWDeqX7rOi5PnNLEwU6cv4o9YvszgVKu4k7kPEc8LVVSL9lu1WPRx66dzRptU84Zp0etedsjuCYsY+CxUakIzg7xmlJPwaL05WTfY62Tu5WDzVqqKu3ZEHmfFEaei3/P8A8IriTPm24xdv5Ij8i4cninzzbjTvv8U/IyyslN7YGKV07Jba/wBmHmGaSry2b192N239jYuFeGJxmq1ZWa/04dvFmx4DKaNFWpwS8ev3MyxOulR5fZZXp1F7nywkVANBqAAABZxcrQk+yZeLOLjeEl3izx9Hj6OY5zUcqkvt9zo2T4dU6FKKWigv0Oc5nG1SX92OgcN4z1uGpy7Llf0Mem+zBo+2Sh4kz2WcQm4yS35XY2M3vo43W/z+aS5tYesd/CENLfdfk3+hh/WS0WkdEuiXRfY59wdK2Nmnu1NfXnOs5Vh7RuYtEk4uT7bOdoMOMpfbZewmAjFbGVZI9nmSNx0izicXCCvKSivEjXxZhU7OpbW2qlb7mocQZy3UqSfwycYrtbQ03EZ9KTd9jmz1rUsJHIs9QcZ7UjutGvGcU4tST2aehdObeivOJSdenJ+zDllBdE23c6RFm+Et0cnTrnvjuLOJwqktjmfFuTKnVkktJrmj531OqWNT47wy5Kcuqk1+CnVR3Vso1kN1T/4ccrQtJrsIy0ZkZnC1RrxMS+58/HiR8vDizg6r6L83c8M4N/6U3H6PVG2Z1iOWk/HQ5n6LKzXrv44/8TfuJOd0VyxctenkfQxbdR9RFvw5NIcXVqpfPNR+lzp+EwypwjGO0VZHOcpwdX9opJ056TTbafc6ZYjpo4jyeaSG2PIRUA1GwAAAAAAM8yPR5YBreN4ewkZOVXmd3e13b8EtlFShyKNGyS+Fbmt8XynGT3Seqf8AIxeC/WyxLaUuRQalJ7N9LdzLGbU9qRjjNqzaom/HmR6KWNRsOMcXZfUwWOdSCtGcvWU30196D/J0XhPiOliqS5WlNJc9N+8n4d0ZHEeS08RScZx5l07p90cxxfCOKw8+fDyb5dYuLtNL+Zz5RnRNyisxZy3CzSzcoLMX9faOzKRVs5Lg/SDmFDStT9Yl80ZRl/uJFel5W/7bXtz6fexYtXXjngujrqsc5X9lzjrKuScqi9ypv4SOZYypyp/U2fO+KcXjnZQah8NOCk/q31MPBcGVas1Kv7EFZ8r96Xg+xhcFdZmC4OY61fdurXBOejLCyhTdR71paeMVsdXwz9lGp5HgEuVRVox0S6WNvpKyR2IR2xwd6ENkdp7Nb40l/hwXeX8jYnM0PjLNlKUmn7MFyrxfVmfVTUa2ZdbYo1PP2c5zeSdSXmR9SVky9iKnNJvuYOMqXtFbyaX30scOqO+Z85THfYdA9GNG1KUvnqf8dDo2OzVUYLva5q3CGW+ppU4fLFX83uT+fZJOtFOD9pKzT6nfxKNeI9n1G2UasR7LWVcURqVFGXxe6zZTR8j4UrxrRnVSjGDulfVs3glVux7iVO7b7gAC0uAAAAAABQqAC3VoxkvaSfmkxSoxirRSS8EkXADzAAAPTzOCaI7F5WnqiTABrdTBzW6v5pP9S2qCX/ip3/gh/Q2ZwTPDw0exHajzCZrs+b4YpeSSf4LdHKJSd3fxNmWGj2PUYJHq46HXRiYLAqCMqpVUU22kl1exj4/MIUo80n5Lq2aJxBxM3rN2XwwRnu1Ealz2ZdRqoUr8snM84njytQdo29qf8kcxzzOPWvljsjFzPO51W9bR7ETCdSrLkoxcpPt+vgciUrNRI4U5WaqWRiMSorxJzgrIJVJ/tFRPlX+kn1fzeRlZLwIk1PENSktVTV+W/j3N+yzLbtWVl0S2SOlp9Ns5Z1dLo/HyyUyPC9TYLFjCYdRVjINx0zzY9AAAAAAAAAAAAAAAAAAAAAAAAAAAsYrEqnByk9Ev7ReZqfFuZa8l9Ie1Pz6Ipus8cGyi+3xQcjX+JOIHrKW79yPyo0DHY2U25SZlZvj3Vm+yehEKhKvVjShfV626LqzhRUrpnzcVLUWcl7K8rq42pyx9mmvfm9rdvFnSMmyGnRioUo2+aXxS8Wy1k2WunCNOlCyXW276yfibXl+WVFZ2O3VWq10fQUVRrjwimByS+5O4bCKC2MaMKqDr1FumXbjRvJFMqRscwkXY4/uhuQ3ozCpZhiIsvEskkwAAegAAAAAABnlsA9Ax6uOpx96SRaWb0fnRHcvyRckvszQWYYqMtpJ/VF1M9zklnJUFCp6AUZUowCk5WTfZXOT8VY9tTd/fk7eR1HMJ2pTfaL/Q4xxHP2YnN18sJI5Hqcmkka7OWjZsfo+y5NVKrWspckfLfQ1qovZZ0T0eYf8Ay1Pxcn+WU6CKbyUemQTeTdsnwCSvYmEWYR5YaGHWryOs5YO25YJIWIzDYiXOkvr5Eoj1ckk8lirhIy6akfWocrJcxsXEjJEJxWMkapGXhMW72ez2MSS1KLdeZXFvJXFtMnUCkdipeaAAAAAACjIbMcdOU1Spbv3n2Jlsgr+rxb5tqnuvxK7HwU2t8IvUOHoW9tuT666F15BR+X8kjFlZM92RJeOH4IWpw4vgnJeZjyjiqPXmj9yc/aod0XNGR2RfRHxxfxInB8QReklZ7ErTrKSuncwMxyeFRXWkujRB08RUoys3azszzc4dkXOUPkbdcMwcBmUait1M65annlFykmsoxM1X+DU/hf6HGOIndR+p2vGRvTmv3JfozhOc4h3s07x0aszn62DljBy/UYOWMEW9jfvRpiZOk0lfkqNfi5zqdSb0UJf7ZHQPRlhqlOM+dOKnK6T3K9JBxeGVaCuUHhnTo1qlvcLEsJOT1sjOpPRHpHT2nZ2ljDYNQ8X3Mg8ylbcx62Lse5SDaRkuSRhYuuY9TGM8ww059PqyDbfRBycuEW2y/gaDlK72W3iX6WWreTv4dDNjGx7GOBGGCqKgEy0AAAAAApYxcbgY1Y2a8U+qZllGjxrJ40n2Q8MTVoezUXNDZTW/1Rmft1OcXaa1XfUy2jCr5PRnvGz7rQhhror2yXRreKxLTdpaImeHa85KTd+X4bnv/pujfW78L6ElSpKKSSsl0Iwg08shXW4vLLhCZ/hVpLvdP+pNkTndRWt2uSs+JO34s16jXcXvtsbXleN9ZC73WjNOb1ZPcMXvU7afcopbzgz6dvOCekjW86yuDblyQXd2j+pskmaJxFnnM5Nu0INxjFdbaNssutVcctFmoujVHLWS3CFO9lKF+2iJjLsukmmc3xOfKTtY2Hgri+ccRChOXNCo+WF94y6JPsZ6dWpyw0ZtPrVY8Nfo6bSjZITnYrFmPi5m5vCOi3hGNicSzGSbdlq2HuzLyyGsmVLllEfcy9hsDGOr1ZlWBUuNBSxUAAAAAAAAAAAAAAFGGR2YZhy6L6kZSUVlkZSUVlmZUxEVuzGnmkF/djWsRmMpdbIt0MLVqv2It+L2KPJJ9GbzSl8TYa+eRWzX6kJjcc5vS5lU+Gar3nFfS5ejwo+tV/RWPHCcuzxwsn2Qau2ktZN6I2/JsD6qmk93qymByalS1irv5nuZ6La4bS6urYeakbprurfc45xDzRlUpyunGT+qu7P7HZWajxjwzDEe1rGdrcy6+DK9RV5IlWqo80cI47Oy3LuQVpSxlDku2ppv6E5W4Am5e1WVr9Iu5NZBwtSwzvC8pvRzlv8AQyU6RwllmLT6Fwlk6RltfmiVxpayek1HUzqk0tzptcHWfRDtPxMvLlJN6OxdljbFaeOTaT6kI4RCODKRUoipYWgAAAAAAAAAAAAAAFrE1OWLfgalmFa8rG1Y2hzwcU7X6mt4vJa0btJSXgUWpvozXxcui1lWX+uqWl7sdX/Q26FNJJJWS6EPw7hJRjJyTTb/AATZOuOEW1xxEpYqAWFgAAALVWipLUugAh62SRbuXMPk8Y6koADxTp2PGIouS0LxQ8YImeGnf3WeqOBm2r6IlAebUQUEgioQJEwAAAAAAAAAAAAUZUpYAhs0x7jJrXTYwcPnck/BbomsxyyNVb2a2aIWfDFW/vxt9blEoSzlGaUJ7so2PD1VKKktmrl0sYWhyQjFfCrF5FyNC6KgA9PQAAAAAAAAAAAAAAAAAAAAAAAAAAAAAAAACjKAAA9AA9AAB4AAAAAAAAAAAAAAAAAAAAAAAAAA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4" descr="data:image/jpeg;base64,/9j/4AAQSkZJRgABAQAAAQABAAD/2wCEAAkGBhAREBIUEhISFBQQEhQREBIUFQ8VEBUUFBAVFBQQFRQXHCYeFxkjGRQUHy8gIycpLCwsFR4xNTAqNSYrLCkBCQoKDgwOGg8PGikkHiQtKSwqKSwpLCwsLCksKSkpLCwsLCwsLCwpKSwpLCkpLCksLCksLCkpLCwsKSwpLCwsKf/AABEIAOYA2wMBIgACEQEDEQH/xAAbAAEAAQUBAAAAAAAAAAAAAAAABQEDBAYHAv/EAD0QAAIBAgQEAgkBBgUFAQAAAAABAgMRBAUhMQYSQVFhcQcTIjJCUoGRobEUYnLB0fAjJDOSshY0Q6LhFf/EABoBAQADAQEBAAAAAAAAAAAAAAACAwQFAQb/xAAnEQACAgEEAQQCAwEAAAAAAAAAAQIDEQQSITETBSIyQVGRQnGBYf/aAAwDAQACEQMRAD8A7iAAAAUuAVBS5UAAAAAAAAAAAAAAAAAAAAAAApcqAAUuVAAKXABUAAA8ti5DZ3xFGj7EVz1HtFa28WRlJRWWRlNQWWTLkY1XMqUd5x+6NajlmNxOtSp6uL2Wv6IyIcEU/iqzf2KvJJ9Io8tj+Mf2TH/7dC/voyKWOpy92UX9TWcTwTZXp1HfsyArqtRlaV1boQds4fJFcrrK+Zo6ZcqaZkfFLUlGo7xk7JvdM3JMvhNTWUaa7FYsoqACZYAAAAAAAAAAAACjZUs4mqoRcntFNsDOCzjsyp0Y3nK3buQVXjJyf+FSnJd7MZXl37VJ16ybi2/VweySe9jYqWHhFWjFLyRR758rhGf3z5TwjWHxViFvQlbyZdocbxvacHH9TZWkYeNyajVVpQXmtGvEbJrqR547F1IYPOqVTaSv2Zn3Od5rlk8LP2W+XdeJLZBxNqoTej0u+j7EYXc7ZEK9R7ts+zbitzypA0mzJYx2I5Kcp/LFv8ELwzlicfX1NZ1G5Jvorkrm2Gc6FSK3lFpGFw1mEJUYwvadNcsovfQpljes/golh2LcTDI7E59Rg7N/VWJCorprurHOOI6EqdTlveXRLx2PLZuOMHl85QxtR0WhVU4qUXdPVEPxPl6nT5rarqSGS0HDD0oy3UFfzKZxNKjK/W363JTWYckrFmDycxlpfw/kdNyXEc+HpS7wX9DmeKlrJ927HTMjw/q8PSi91BX+upn0v2ZdGuyQAKXNp0ALmHj82o0VepUjHzev2NYx3pMwsG+VSn4rRfkqnbCHbKZ311/Jm53FzmOK9LE/gpxXi22/sYD9J2KvvFL+FGd62pfZkfqNC+zrtxc5JT9JmI6y/wDWJm4X0l1b+1KL8HGx4tdUwvUqWdN5iqNLwnpAT9+mn/A/6k9l/E2Gq6KajJ/DLR/S+5ohdCfTNNeorn0yXMDOsO50KkVu4uxm8xRlrWUXtZWCH4ZxsZ0Ipe9Bcsl1VvAla9RqMmt0m0ROO4ebn6yjN059flfmi06uPirOnTl05k7LzKVJxWGiiLcFta/0hcfxNUjPRvTd9PI3LBVnOnGTVnJJtfQ1XDcH1KlVTrtJJ8zguut7G4QikrLpovoeVKS5keURksuREcT4dSo3e6ehz5Ts3Y33ifGKNO33NAUHJqK3m1FLzM97zYkjHqXutSR0/J6rlQpt7uKuZpYwNDkpwj8sUvwXrG9HUiuMCxE4/hylUlzrmhP5oaMl7FbHkoqXZ44qXDICOQ11p+1VLeSvbzL+B4co05c7vOfzT117kweWRVcVzgiqoot1qyhFt7I0viTiDmvGPkZHFOctezF73S8O7MXhLIVWl66orwi7U4v4n8zM8pO2WxdGScndLxx6PHDXDM6s41asXGnF3jF7ya2duxvqRSK/BVmmEFFYRrrrUFhFJOxoHF3pEVNypYZpyWkqm6XhHv5l70k8UOjBUKbtOqrzfWMPDxZq/DXCXPFVsQrQesKfWf7z7IxX2znPxVf6zBqb5zn4ae/t/ghIRxWLm7KdSTerb0XnLZEthuBar1q1IQ7xXtS/obpQoO3LTgox2SirIz8Pkje4hoYrmfIr9OgubHlmkw4Iw63nUl9Ev0Pb4Ow/T1n3Og0sjikXVk0expWnqX8TUtJSv4nMq3BcH7s5rzSaIjG8M1qetlNd47/Y7HLJo9jGxGRroQnpapLohPRVSXRxRRnH3W9OhlYfN38X32Nz4i4U3nBWkt10Zo2OwltUvM5V9MqXwcTU6eVEuDbsl4yq0be16yHWDeqX7rOi5PnNLEwU6cv4o9YvszgVKu4k7kPEc8LVVSL9lu1WPRx66dzRptU84Zp0etedsjuCYsY+CxUakIzg7xmlJPwaL05WTfY62Tu5WDzVqqKu3ZEHmfFEaei3/P8A8IriTPm24xdv5Ij8i4cninzzbjTvv8U/IyyslN7YGKV07Jba/wBmHmGaSry2b192N239jYuFeGJxmq1ZWa/04dvFmx4DKaNFWpwS8ev3MyxOulR5fZZXp1F7nywkVANBqAAABZxcrQk+yZeLOLjeEl3izx9Hj6OY5zUcqkvt9zo2T4dU6FKKWigv0Oc5nG1SX92OgcN4z1uGpy7Llf0Mem+zBo+2Sh4kz2WcQm4yS35XY2M3vo43W/z+aS5tYesd/CENLfdfk3+hh/WS0WkdEuiXRfY59wdK2Nmnu1NfXnOs5Vh7RuYtEk4uT7bOdoMOMpfbZewmAjFbGVZI9nmSNx0izicXCCvKSivEjXxZhU7OpbW2qlb7mocQZy3UqSfwycYrtbQ03EZ9KTd9jmz1rUsJHIs9QcZ7UjutGvGcU4tST2aehdObeivOJSdenJ+zDllBdE23c6RFm+Et0cnTrnvjuLOJwqktjmfFuTKnVkktJrmj531OqWNT47wy5Kcuqk1+CnVR3Vso1kN1T/4ccrQtJrsIy0ZkZnC1RrxMS+58/HiR8vDizg6r6L83c8M4N/6U3H6PVG2Z1iOWk/HQ5n6LKzXrv44/8TfuJOd0VyxctenkfQxbdR9RFvw5NIcXVqpfPNR+lzp+EwypwjGO0VZHOcpwdX9opJ056TTbafc6ZYjpo4jyeaSG2PIRUA1GwAAAAAAM8yPR5YBreN4ewkZOVXmd3e13b8EtlFShyKNGyS+Fbmt8XynGT3Seqf8AIxeC/WyxLaUuRQalJ7N9LdzLGbU9qRjjNqzaom/HmR6KWNRsOMcXZfUwWOdSCtGcvWU30196D/J0XhPiOliqS5WlNJc9N+8n4d0ZHEeS08RScZx5l07p90cxxfCOKw8+fDyb5dYuLtNL+Zz5RnRNyisxZy3CzSzcoLMX9faOzKRVs5Lg/SDmFDStT9Yl80ZRl/uJFel5W/7bXtz6fexYtXXjngujrqsc5X9lzjrKuScqi9ypv4SOZYypyp/U2fO+KcXjnZQah8NOCk/q31MPBcGVas1Kv7EFZ8r96Xg+xhcFdZmC4OY61fdurXBOejLCyhTdR71paeMVsdXwz9lGp5HgEuVRVox0S6WNvpKyR2IR2xwd6ENkdp7Nb40l/hwXeX8jYnM0PjLNlKUmn7MFyrxfVmfVTUa2ZdbYo1PP2c5zeSdSXmR9SVky9iKnNJvuYOMqXtFbyaX30scOqO+Z85THfYdA9GNG1KUvnqf8dDo2OzVUYLva5q3CGW+ppU4fLFX83uT+fZJOtFOD9pKzT6nfxKNeI9n1G2UasR7LWVcURqVFGXxe6zZTR8j4UrxrRnVSjGDulfVs3glVux7iVO7b7gAC0uAAAAAABQqAC3VoxkvaSfmkxSoxirRSS8EkXADzAAAPTzOCaI7F5WnqiTABrdTBzW6v5pP9S2qCX/ip3/gh/Q2ZwTPDw0exHajzCZrs+b4YpeSSf4LdHKJSd3fxNmWGj2PUYJHq46HXRiYLAqCMqpVUU22kl1exj4/MIUo80n5Lq2aJxBxM3rN2XwwRnu1Ealz2ZdRqoUr8snM84njytQdo29qf8kcxzzOPWvljsjFzPO51W9bR7ETCdSrLkoxcpPt+vgciUrNRI4U5WaqWRiMSorxJzgrIJVJ/tFRPlX+kn1fzeRlZLwIk1PENSktVTV+W/j3N+yzLbtWVl0S2SOlp9Ns5Z1dLo/HyyUyPC9TYLFjCYdRVjINx0zzY9AAAAAAAAAAAAAAAAAAAAAAAAAAAsYrEqnByk9Ev7ReZqfFuZa8l9Ie1Pz6Ipus8cGyi+3xQcjX+JOIHrKW79yPyo0DHY2U25SZlZvj3Vm+yehEKhKvVjShfV626LqzhRUrpnzcVLUWcl7K8rq42pyx9mmvfm9rdvFnSMmyGnRioUo2+aXxS8Wy1k2WunCNOlCyXW276yfibXl+WVFZ2O3VWq10fQUVRrjwimByS+5O4bCKC2MaMKqDr1FumXbjRvJFMqRscwkXY4/uhuQ3ozCpZhiIsvEskkwAAegAAAAAABnlsA9Ax6uOpx96SRaWb0fnRHcvyRckvszQWYYqMtpJ/VF1M9zklnJUFCp6AUZUowCk5WTfZXOT8VY9tTd/fk7eR1HMJ2pTfaL/Q4xxHP2YnN18sJI5Hqcmkka7OWjZsfo+y5NVKrWspckfLfQ1qovZZ0T0eYf8Ay1Pxcn+WU6CKbyUemQTeTdsnwCSvYmEWYR5YaGHWryOs5YO25YJIWIzDYiXOkvr5Eoj1ckk8lirhIy6akfWocrJcxsXEjJEJxWMkapGXhMW72ez2MSS1KLdeZXFvJXFtMnUCkdipeaAAAAAACjIbMcdOU1Spbv3n2Jlsgr+rxb5tqnuvxK7HwU2t8IvUOHoW9tuT666F15BR+X8kjFlZM92RJeOH4IWpw4vgnJeZjyjiqPXmj9yc/aod0XNGR2RfRHxxfxInB8QReklZ7ErTrKSuncwMxyeFRXWkujRB08RUoys3azszzc4dkXOUPkbdcMwcBmUait1M65annlFykmsoxM1X+DU/hf6HGOIndR+p2vGRvTmv3JfozhOc4h3s07x0aszn62DljBy/UYOWMEW9jfvRpiZOk0lfkqNfi5zqdSb0UJf7ZHQPRlhqlOM+dOKnK6T3K9JBxeGVaCuUHhnTo1qlvcLEsJOT1sjOpPRHpHT2nZ2ljDYNQ8X3Mg8ylbcx62Lse5SDaRkuSRhYuuY9TGM8ww059PqyDbfRBycuEW2y/gaDlK72W3iX6WWreTv4dDNjGx7GOBGGCqKgEy0AAAAAApYxcbgY1Y2a8U+qZllGjxrJ40n2Q8MTVoezUXNDZTW/1Rmft1OcXaa1XfUy2jCr5PRnvGz7rQhhror2yXRreKxLTdpaImeHa85KTd+X4bnv/pujfW78L6ElSpKKSSsl0Iwg08shXW4vLLhCZ/hVpLvdP+pNkTndRWt2uSs+JO34s16jXcXvtsbXleN9ZC73WjNOb1ZPcMXvU7afcopbzgz6dvOCekjW86yuDblyQXd2j+pskmaJxFnnM5Nu0INxjFdbaNssutVcctFmoujVHLWS3CFO9lKF+2iJjLsukmmc3xOfKTtY2Hgri+ccRChOXNCo+WF94y6JPsZ6dWpyw0ZtPrVY8Nfo6bSjZITnYrFmPi5m5vCOi3hGNicSzGSbdlq2HuzLyyGsmVLllEfcy9hsDGOr1ZlWBUuNBSxUAAAAAAAAAAAAAAFGGR2YZhy6L6kZSUVlkZSUVlmZUxEVuzGnmkF/djWsRmMpdbIt0MLVqv2It+L2KPJJ9GbzSl8TYa+eRWzX6kJjcc5vS5lU+Gar3nFfS5ejwo+tV/RWPHCcuzxwsn2Qau2ktZN6I2/JsD6qmk93qymByalS1irv5nuZ6La4bS6urYeakbprurfc45xDzRlUpyunGT+qu7P7HZWajxjwzDEe1rGdrcy6+DK9RV5IlWqo80cI47Oy3LuQVpSxlDku2ppv6E5W4Am5e1WVr9Iu5NZBwtSwzvC8pvRzlv8AQyU6RwllmLT6Fwlk6RltfmiVxpayek1HUzqk0tzptcHWfRDtPxMvLlJN6OxdljbFaeOTaT6kI4RCODKRUoipYWgAAAAAAAAAAAAAAFrE1OWLfgalmFa8rG1Y2hzwcU7X6mt4vJa0btJSXgUWpvozXxcui1lWX+uqWl7sdX/Q26FNJJJWS6EPw7hJRjJyTTb/AATZOuOEW1xxEpYqAWFgAAALVWipLUugAh62SRbuXMPk8Y6koADxTp2PGIouS0LxQ8YImeGnf3WeqOBm2r6IlAebUQUEgioQJEwAAAAAAAAAAAAUZUpYAhs0x7jJrXTYwcPnck/BbomsxyyNVb2a2aIWfDFW/vxt9blEoSzlGaUJ7so2PD1VKKktmrl0sYWhyQjFfCrF5FyNC6KgA9PQAAAAAAAAAAAAAAAAAAAAAAAAAAAAAAAACjKAAA9AA9AAB4AAAAAAAAAAAAAAAAAAAAAAAAAA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8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9" name="Chevron 8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2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8600" y="5245910"/>
            <a:ext cx="869768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</a:rPr>
              <a:t>		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</a:rPr>
              <a:t>        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hlinkClick r:id="rId6"/>
              </a:rPr>
              <a:t>mert.sarica@gmail.com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</a:rPr>
              <a:t>  </a:t>
            </a:r>
          </a:p>
          <a:p>
            <a:pPr>
              <a:lnSpc>
                <a:spcPts val="2100"/>
              </a:lnSpc>
            </a:pP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  <a:p>
            <a:pPr>
              <a:lnSpc>
                <a:spcPts val="2100"/>
              </a:lnSpc>
            </a:pP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hlinkClick r:id="rId7"/>
              </a:rPr>
              <a:t>http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hlinkClick r:id="rId7"/>
              </a:rPr>
              <a:t>s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hlinkClick r:id="rId7"/>
              </a:rPr>
              <a:t>://www.mertsarica.com 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</a:rPr>
              <a:t>	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hlinkClick r:id="rId8"/>
              </a:rPr>
              <a:t>https://twitter.com/mertsarica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</a:rPr>
              <a:t> </a:t>
            </a:r>
          </a:p>
        </p:txBody>
      </p:sp>
      <p:pic>
        <p:nvPicPr>
          <p:cNvPr id="2050" name="Picture 2" descr="http://www.clker.com/cliparts/w/P/J/8/4/x/thank-you-batman-2-h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571500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81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3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3681" y="381000"/>
            <a:ext cx="495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BEN  KİMİM</a:t>
            </a:r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  </a:t>
            </a:r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?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16002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Sızma Testi Uzmanı	 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</a:rPr>
              <a:t>	</a:t>
            </a:r>
            <a:r>
              <a:rPr lang="tr-TR" sz="2400" b="1" dirty="0" smtClean="0">
                <a:latin typeface="Bodoni MT" pitchFamily="18" charset="0"/>
                <a:sym typeface="Wingdings" pitchFamily="2" charset="2"/>
              </a:rPr>
              <a:t>Mesai saatlerinde</a:t>
            </a:r>
            <a:r>
              <a:rPr lang="tr-TR" sz="2400" b="1" dirty="0" smtClean="0">
                <a:latin typeface="Bodoni MT" pitchFamily="18" charset="0"/>
              </a:rPr>
              <a:t>		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6200" y="3672153"/>
            <a:ext cx="9448800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Blog Yazarı</a:t>
            </a:r>
            <a:r>
              <a:rPr lang="tr-TR" sz="2400" b="1" dirty="0">
                <a:solidFill>
                  <a:srgbClr val="FF0000"/>
                </a:solidFill>
                <a:latin typeface="Bodoni MT" pitchFamily="18" charset="0"/>
              </a:rPr>
              <a:t>			</a:t>
            </a:r>
            <a:r>
              <a:rPr lang="tr-TR" sz="2400" b="1" dirty="0" smtClean="0">
                <a:latin typeface="Bodoni MT" pitchFamily="18" charset="0"/>
              </a:rPr>
              <a:t>http</a:t>
            </a:r>
            <a:r>
              <a:rPr lang="en-US" sz="2400" b="1" dirty="0" smtClean="0">
                <a:latin typeface="Bodoni MT" pitchFamily="18" charset="0"/>
              </a:rPr>
              <a:t>s</a:t>
            </a:r>
            <a:r>
              <a:rPr lang="tr-TR" sz="2400" b="1" dirty="0" smtClean="0">
                <a:latin typeface="Bodoni MT" pitchFamily="18" charset="0"/>
              </a:rPr>
              <a:t>://</a:t>
            </a:r>
            <a:r>
              <a:rPr lang="tr-TR" sz="2400" b="1" dirty="0">
                <a:latin typeface="Bodoni MT" pitchFamily="18" charset="0"/>
              </a:rPr>
              <a:t>www.mertsarica.com 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0" y="2819400"/>
            <a:ext cx="96718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Öğretim Görevlisi</a:t>
            </a:r>
            <a:r>
              <a:rPr lang="tr-TR" sz="2400" b="1" dirty="0">
                <a:solidFill>
                  <a:srgbClr val="FF0000"/>
                </a:solidFill>
                <a:latin typeface="Bodoni MT" pitchFamily="18" charset="0"/>
              </a:rPr>
              <a:t>	            </a:t>
            </a:r>
            <a:r>
              <a:rPr lang="tr-TR" sz="2400" b="1" dirty="0">
                <a:latin typeface="Bodoni MT" pitchFamily="18" charset="0"/>
              </a:rPr>
              <a:t>Bahçeşehir Üniversitesi</a:t>
            </a:r>
            <a:br>
              <a:rPr lang="tr-TR" sz="2400" b="1" dirty="0">
                <a:latin typeface="Bodoni MT" pitchFamily="18" charset="0"/>
              </a:rPr>
            </a:br>
            <a:r>
              <a:rPr lang="tr-TR" sz="2400" b="1" dirty="0">
                <a:latin typeface="Bodoni MT" pitchFamily="18" charset="0"/>
              </a:rPr>
              <a:t>				Siber Güvenlik Yüksek Lisans </a:t>
            </a:r>
            <a:r>
              <a:rPr lang="tr-TR" sz="2400" b="1" dirty="0" smtClean="0">
                <a:latin typeface="Bodoni MT" pitchFamily="18" charset="0"/>
              </a:rPr>
              <a:t>Programı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2209800"/>
            <a:ext cx="92964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Zararlı Yazılım Analisti</a:t>
            </a:r>
            <a:r>
              <a:rPr lang="tr-TR" sz="2400" b="1" dirty="0">
                <a:solidFill>
                  <a:srgbClr val="FF0000"/>
                </a:solidFill>
                <a:latin typeface="Bodoni MT" pitchFamily="18" charset="0"/>
              </a:rPr>
              <a:t>	</a:t>
            </a:r>
            <a:r>
              <a:rPr lang="en-US" sz="2400" b="1" dirty="0" err="1" smtClean="0">
                <a:latin typeface="Bodoni MT" pitchFamily="18" charset="0"/>
              </a:rPr>
              <a:t>Çoğunlukla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tr-TR" sz="2400" b="1" dirty="0" smtClean="0">
                <a:latin typeface="Bodoni MT" pitchFamily="18" charset="0"/>
              </a:rPr>
              <a:t>boş zamanlarımda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6200" y="4281753"/>
            <a:ext cx="9829800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Güvenlik TV</a:t>
            </a:r>
            <a:r>
              <a:rPr lang="tr-TR" sz="2400" b="1" dirty="0">
                <a:solidFill>
                  <a:srgbClr val="FF0000"/>
                </a:solidFill>
                <a:latin typeface="Bodoni MT" pitchFamily="18" charset="0"/>
              </a:rPr>
              <a:t>			</a:t>
            </a:r>
            <a:r>
              <a:rPr lang="tr-TR" sz="2400" b="1" dirty="0">
                <a:latin typeface="Bodoni MT" pitchFamily="18" charset="0"/>
              </a:rPr>
              <a:t>http://www.guvenliktv.org </a:t>
            </a:r>
            <a:endParaRPr lang="en-US" sz="2400" b="1" dirty="0">
              <a:latin typeface="Bodoni MT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6200" y="4876800"/>
            <a:ext cx="9829800" cy="650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Sertifika Kolleksiyoncusu</a:t>
            </a:r>
            <a:r>
              <a:rPr lang="tr-TR" sz="2400" b="1" dirty="0">
                <a:solidFill>
                  <a:srgbClr val="FF0000"/>
                </a:solidFill>
                <a:latin typeface="Bodoni MT" pitchFamily="18" charset="0"/>
              </a:rPr>
              <a:t>	</a:t>
            </a:r>
            <a:r>
              <a:rPr lang="tr-TR" sz="2400" b="1" dirty="0">
                <a:latin typeface="Bodoni MT" pitchFamily="18" charset="0"/>
              </a:rPr>
              <a:t>CISSP , SSCP , OSCP , OPST , </a:t>
            </a:r>
            <a:r>
              <a:rPr lang="tr-TR" sz="2400" b="1" dirty="0" smtClean="0">
                <a:latin typeface="Bodoni MT" pitchFamily="18" charset="0"/>
              </a:rPr>
              <a:t>CREA,             				CEREA</a:t>
            </a:r>
            <a:endParaRPr lang="en-US" sz="2400" b="1" dirty="0">
              <a:latin typeface="Bodoni MT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9456" y="9368"/>
            <a:ext cx="1619118" cy="195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43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2" grpId="0"/>
      <p:bldP spid="23" grpId="0"/>
      <p:bldP spid="24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4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MESLEĞİM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85801" y="1295400"/>
            <a:ext cx="76235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latin typeface="Bodoni MT" pitchFamily="18" charset="0"/>
              </a:rPr>
              <a:t>Finans sektörünün ihtiyaçlarına ve günün teknolojilerine uygun hizmetler sunan, ürünler meydana getiren, NBG Grup şirketlerinden </a:t>
            </a:r>
            <a:r>
              <a:rPr lang="tr-TR" sz="2400" b="1" dirty="0" smtClean="0">
                <a:solidFill>
                  <a:srgbClr val="103793"/>
                </a:solidFill>
                <a:latin typeface="Bodoni MT" pitchFamily="18" charset="0"/>
              </a:rPr>
              <a:t>Finansbank</a:t>
            </a:r>
            <a:r>
              <a:rPr lang="tr-TR" sz="2400" b="1" dirty="0" smtClean="0">
                <a:latin typeface="Bodoni MT" pitchFamily="18" charset="0"/>
              </a:rPr>
              <a:t>’ın </a:t>
            </a:r>
            <a:r>
              <a:rPr lang="tr-TR" sz="2400" b="1" dirty="0">
                <a:latin typeface="Bodoni MT" pitchFamily="18" charset="0"/>
              </a:rPr>
              <a:t>Bilgi Teknolojileri iştiraki olan </a:t>
            </a:r>
            <a:r>
              <a:rPr lang="tr-TR" sz="2400" b="1" dirty="0" smtClean="0">
                <a:solidFill>
                  <a:srgbClr val="6DB135"/>
                </a:solidFill>
                <a:latin typeface="Bodoni MT" pitchFamily="18" charset="0"/>
              </a:rPr>
              <a:t>IBTech</a:t>
            </a:r>
            <a:r>
              <a:rPr lang="tr-TR" sz="2400" b="1" dirty="0" smtClean="0">
                <a:latin typeface="Bodoni MT" pitchFamily="18" charset="0"/>
              </a:rPr>
              <a:t> </a:t>
            </a:r>
            <a:r>
              <a:rPr lang="tr-TR" sz="2400" b="1" dirty="0">
                <a:latin typeface="Bodoni MT" pitchFamily="18" charset="0"/>
              </a:rPr>
              <a:t>firmasında </a:t>
            </a:r>
            <a:r>
              <a:rPr lang="tr-TR" sz="2400" b="1" dirty="0" smtClean="0">
                <a:latin typeface="Bodoni MT" pitchFamily="18" charset="0"/>
              </a:rPr>
              <a:t>Kıdemli Sızma Testi Uzmanı olarak çalışmaktayım. </a:t>
            </a:r>
            <a:endParaRPr lang="tr-TR" sz="2400" b="1" dirty="0">
              <a:latin typeface="Bodoni MT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26" y="4335006"/>
            <a:ext cx="1238553" cy="1276085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24" name="TextBox 23"/>
          <p:cNvSpPr txBox="1"/>
          <p:nvPr/>
        </p:nvSpPr>
        <p:spPr>
          <a:xfrm>
            <a:off x="4818803" y="3921437"/>
            <a:ext cx="3639397" cy="650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tr-TR" sz="2400" b="1" dirty="0" smtClean="0">
                <a:solidFill>
                  <a:srgbClr val="6DB135"/>
                </a:solidFill>
                <a:latin typeface="Bodoni MT" pitchFamily="18" charset="0"/>
              </a:rPr>
              <a:t>http://www.ibtech.com.tr		</a:t>
            </a:r>
            <a:endParaRPr lang="en-US" sz="2400" b="1" dirty="0">
              <a:solidFill>
                <a:srgbClr val="6DB135"/>
              </a:solidFill>
              <a:latin typeface="Bodoni MT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99" y="4572000"/>
            <a:ext cx="1939031" cy="717527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28" name="TextBox 27"/>
          <p:cNvSpPr txBox="1"/>
          <p:nvPr/>
        </p:nvSpPr>
        <p:spPr>
          <a:xfrm>
            <a:off x="381000" y="3921437"/>
            <a:ext cx="4116552" cy="650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tr-TR" sz="2400" b="1" dirty="0" smtClean="0">
                <a:solidFill>
                  <a:srgbClr val="103793"/>
                </a:solidFill>
                <a:latin typeface="Bodoni MT" pitchFamily="18" charset="0"/>
              </a:rPr>
              <a:t>http://www.finansbank.com.tr		</a:t>
            </a:r>
            <a:endParaRPr lang="en-US" sz="2400" b="1" dirty="0">
              <a:solidFill>
                <a:srgbClr val="103793"/>
              </a:solidFill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95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4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5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CRYPTOLOCKER  NEDİR  ?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7998" y="17671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Cryptolocker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fidye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isteyen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bir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zararlı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yazılımdır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598" y="24529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>
                <a:latin typeface="Bodoni MT" pitchFamily="18" charset="0"/>
              </a:rPr>
              <a:t>Diskteki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verileri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Bodoni MT" pitchFamily="18" charset="0"/>
              </a:rPr>
              <a:t>simetrik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şifreleme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ile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şifrelemektedir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598" y="31242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Şifreleme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anahtarını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ise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asimetrik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şifreleme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ile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şifrelemektedir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.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3810000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Şifrelenmiş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dosyaları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çözmek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için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1.5 Bitcoin (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~1000 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TL)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fidye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istemektedir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.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4800600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5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gün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içinde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ödeme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yapılmaz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ise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fidye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bedeli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~2000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TL’ye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yükseltilmektedir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.</a:t>
            </a:r>
            <a:endParaRPr lang="en-US" sz="2400" b="1" dirty="0"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8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  <p:bldP spid="15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81" y="1294309"/>
            <a:ext cx="5321237" cy="496134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6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9883" y="381000"/>
            <a:ext cx="73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RESİMLERLE  CRYPTOLOCKER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5" descr="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94" y="1222072"/>
            <a:ext cx="7949596" cy="5024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95997"/>
            <a:ext cx="3586330" cy="48259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5" y="1228152"/>
            <a:ext cx="6489374" cy="49937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83" y="1282117"/>
            <a:ext cx="6934200" cy="49514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78" y="1246067"/>
            <a:ext cx="7596209" cy="49672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512"/>
            <a:ext cx="9144000" cy="503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8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7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CRYPTOLOCKER  SALGINI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7998" y="17671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>
                <a:latin typeface="Bodoni MT" pitchFamily="18" charset="0"/>
              </a:rPr>
              <a:t>Gönderimler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sabaha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karşı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saat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</a:rPr>
              <a:t>2</a:t>
            </a:r>
            <a:r>
              <a:rPr lang="en-US" sz="2400" b="1" dirty="0" smtClean="0">
                <a:latin typeface="Bodoni MT" pitchFamily="18" charset="0"/>
              </a:rPr>
              <a:t>’de </a:t>
            </a:r>
            <a:r>
              <a:rPr lang="en-US" sz="2400" b="1" dirty="0" err="1" smtClean="0">
                <a:latin typeface="Bodoni MT" pitchFamily="18" charset="0"/>
              </a:rPr>
              <a:t>başlıyor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598" y="24529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Çoğunlukla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Salı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Çarşamba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ve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Perşembe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günleri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gönderiyorlar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.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598" y="3098049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Türkiye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dışında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Danimarka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,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İspanya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,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Avusturalya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,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Yeni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Zelanda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,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Belçika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ve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Almanya’da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da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aktiftir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.</a:t>
            </a:r>
            <a:endParaRPr lang="en-US" sz="2400" b="1" dirty="0">
              <a:latin typeface="Bodoni MT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3977338"/>
            <a:ext cx="8828002" cy="36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Bir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kurumda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9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saatte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300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kişiye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gönderildiği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tecrübe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edildi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>
                <a:latin typeface="Bodoni MT" pitchFamily="18" charset="0"/>
                <a:cs typeface="Angsana New" pitchFamily="18" charset="-34"/>
                <a:sym typeface="Wingdings" panose="05000000000000000000" pitchFamily="2" charset="2"/>
              </a:rPr>
              <a:t>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4657544"/>
            <a:ext cx="8828002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Hesperbot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bulaştığı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sistemdeki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rehberi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çalıyordu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. 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/>
            </a:r>
            <a:br>
              <a:rPr lang="en-US" sz="2400" b="1" dirty="0" smtClean="0">
                <a:latin typeface="Bodoni MT" pitchFamily="18" charset="0"/>
                <a:cs typeface="Angsana New" pitchFamily="18" charset="-34"/>
              </a:rPr>
            </a:br>
            <a:r>
              <a:rPr lang="en-US" sz="2400" b="1" dirty="0">
                <a:latin typeface="Bodoni MT" pitchFamily="18" charset="0"/>
                <a:cs typeface="Angsana New" pitchFamily="18" charset="-34"/>
              </a:rPr>
              <a:t/>
            </a:r>
            <a:br>
              <a:rPr lang="en-US" sz="2400" b="1" dirty="0">
                <a:latin typeface="Bodoni MT" pitchFamily="18" charset="0"/>
                <a:cs typeface="Angsana New" pitchFamily="18" charset="-34"/>
              </a:rPr>
            </a:br>
            <a:r>
              <a:rPr lang="en-US" sz="2400" b="1" dirty="0">
                <a:latin typeface="Bodoni MT" pitchFamily="18" charset="0"/>
                <a:cs typeface="Angsana New" pitchFamily="18" charset="-34"/>
              </a:rPr>
              <a:t>	(</a:t>
            </a:r>
            <a:r>
              <a:rPr lang="en-US" sz="2400" b="1" dirty="0">
                <a:latin typeface="Bodoni MT" pitchFamily="18" charset="0"/>
                <a:cs typeface="Angsana New" pitchFamily="18" charset="-34"/>
                <a:hlinkClick r:id="rId6"/>
              </a:rPr>
              <a:t>https://www.mertsarica.com/rehber-hirsizi-hesperbot/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)</a:t>
            </a:r>
            <a:endParaRPr lang="en-US" sz="2400" b="1" dirty="0"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84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  <p:bldP spid="15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4" y="2743199"/>
            <a:ext cx="8818616" cy="298317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8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9883" y="381000"/>
            <a:ext cx="73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ANTIVIRUS  vs  CRYPTOLOCKER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5" descr="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7998" y="14478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7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saat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sonunda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Cryptolocker’ı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tanıyan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Antivirüs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sayısı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0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!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3598" y="20574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15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saat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sonunda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Cryptolocker’ı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tanıyan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Antivirüs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sayısı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8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!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743199"/>
            <a:ext cx="6096000" cy="347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1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9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9883" y="381000"/>
            <a:ext cx="73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VERİ  KURTARMA  vs  CRYPTOLOCKER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7998" y="14478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GetDataBack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v4.33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ile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kurtarılabilen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şifrelenmiş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veri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sayısı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0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!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3598" y="2057400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EaseUS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Data Rec. v9.0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ile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kurtarılabilen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şifrelenmiş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veri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sayısı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0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!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  <a:p>
            <a:pPr>
              <a:lnSpc>
                <a:spcPts val="2100"/>
              </a:lnSpc>
            </a:pP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61" y="2456672"/>
            <a:ext cx="6089539" cy="3763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56" y="2464048"/>
            <a:ext cx="6960872" cy="377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7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133444</TotalTime>
  <Words>850</Words>
  <Application>Microsoft Office PowerPoint</Application>
  <PresentationFormat>On-screen Show (4:3)</PresentationFormat>
  <Paragraphs>158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Angsana New</vt:lpstr>
      <vt:lpstr>Arial</vt:lpstr>
      <vt:lpstr>Bebas</vt:lpstr>
      <vt:lpstr>Bodoni MT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Mert SARICA</dc:creator>
  <cp:keywords>Cryptokiller</cp:keywords>
  <cp:lastModifiedBy>Mert</cp:lastModifiedBy>
  <cp:revision>758</cp:revision>
  <dcterms:created xsi:type="dcterms:W3CDTF">2010-11-16T17:17:44Z</dcterms:created>
  <dcterms:modified xsi:type="dcterms:W3CDTF">2015-11-04T14:02:12Z</dcterms:modified>
</cp:coreProperties>
</file>