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416" r:id="rId2"/>
    <p:sldId id="257" r:id="rId3"/>
    <p:sldId id="412" r:id="rId4"/>
    <p:sldId id="413" r:id="rId5"/>
    <p:sldId id="418" r:id="rId6"/>
    <p:sldId id="417" r:id="rId7"/>
    <p:sldId id="419" r:id="rId8"/>
    <p:sldId id="362" r:id="rId9"/>
    <p:sldId id="420" r:id="rId10"/>
    <p:sldId id="360" r:id="rId11"/>
    <p:sldId id="422" r:id="rId12"/>
    <p:sldId id="421" r:id="rId13"/>
    <p:sldId id="423" r:id="rId14"/>
    <p:sldId id="424" r:id="rId15"/>
    <p:sldId id="425" r:id="rId16"/>
    <p:sldId id="426" r:id="rId17"/>
    <p:sldId id="427" r:id="rId18"/>
    <p:sldId id="428" r:id="rId19"/>
    <p:sldId id="429" r:id="rId20"/>
    <p:sldId id="430" r:id="rId21"/>
    <p:sldId id="431" r:id="rId22"/>
    <p:sldId id="381" r:id="rId23"/>
    <p:sldId id="268" r:id="rId24"/>
    <p:sldId id="264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48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00"/>
    <a:srgbClr val="CC3300"/>
    <a:srgbClr val="0099FF"/>
    <a:srgbClr val="99FF33"/>
    <a:srgbClr val="000000"/>
    <a:srgbClr val="9E0000"/>
    <a:srgbClr val="0083B4"/>
    <a:srgbClr val="00BAFF"/>
    <a:srgbClr val="D58202"/>
    <a:srgbClr val="E8B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43" autoAdjust="0"/>
    <p:restoredTop sz="94641" autoAdjust="0"/>
  </p:normalViewPr>
  <p:slideViewPr>
    <p:cSldViewPr>
      <p:cViewPr varScale="1">
        <p:scale>
          <a:sx n="66" d="100"/>
          <a:sy n="66" d="100"/>
        </p:scale>
        <p:origin x="759" y="45"/>
      </p:cViewPr>
      <p:guideLst>
        <p:guide orient="horz" pos="124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313E4D-CEA9-4BCB-9A25-D07FE566394D}" type="datetimeFigureOut">
              <a:rPr lang="en-US" smtClean="0"/>
              <a:t>9/6/2015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D5319D-8A5F-4DE6-A2B8-B5C1A1339F8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0448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C4991F-FB06-4F49-BEB8-F090D1E10269}" type="datetimeFigureOut">
              <a:rPr lang="en-US" smtClean="0"/>
              <a:t>9/6/2015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B33663-E747-42E1-A639-6BBECA93CA6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13530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7711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9578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69204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29184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19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819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2507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0506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3967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484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00738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28341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039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101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945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59603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13260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51259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B33663-E747-42E1-A639-6BBECA93CA6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35516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D27972-1573-4495-B5FA-08E25DA988DA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9916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205ED-439B-4DC3-AAC4-02DE1614F37C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513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5C2762-797B-4F5F-A9C6-3190EF927A6F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2176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2DA5C-3222-4278-87DB-18BFF5FDB22F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114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8724B-8998-491C-833E-2BCA26A01D96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7514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35082E-B750-4A44-9E5C-043A00E1F416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273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AFB8C-B999-4C78-BAAE-DAACA5BABDFE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1351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A6EFB-6639-4C71-8088-F6A67EB938D6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2170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C5AC6-67FB-4186-9BDF-711608921996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2477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1080C-378C-4178-8251-F7C41350A8D5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554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F07994-6894-4DD5-A165-6ABF6C1DCD5F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579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204254-7D95-491A-980C-4B531B6C9324}" type="datetime1">
              <a:rPr lang="en-US" smtClean="0"/>
              <a:t>9/6/2015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B22B7B-F849-4AB3-9F95-0DADF8D55DF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683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13" Type="http://schemas.openxmlformats.org/officeDocument/2006/relationships/image" Target="../media/image5.png"/><Relationship Id="rId3" Type="http://schemas.openxmlformats.org/officeDocument/2006/relationships/image" Target="../media/image13.jpg"/><Relationship Id="rId7" Type="http://schemas.openxmlformats.org/officeDocument/2006/relationships/image" Target="../media/image17.jpg"/><Relationship Id="rId12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11" Type="http://schemas.openxmlformats.org/officeDocument/2006/relationships/image" Target="../media/image21.jpg"/><Relationship Id="rId5" Type="http://schemas.openxmlformats.org/officeDocument/2006/relationships/image" Target="../media/image15.jpg"/><Relationship Id="rId10" Type="http://schemas.openxmlformats.org/officeDocument/2006/relationships/image" Target="../media/image20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Relationship Id="rId1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13" Type="http://schemas.openxmlformats.org/officeDocument/2006/relationships/image" Target="../media/image4.pn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12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g"/><Relationship Id="rId11" Type="http://schemas.openxmlformats.org/officeDocument/2006/relationships/image" Target="../media/image30.jpg"/><Relationship Id="rId5" Type="http://schemas.openxmlformats.org/officeDocument/2006/relationships/image" Target="../media/image24.jpg"/><Relationship Id="rId15" Type="http://schemas.openxmlformats.org/officeDocument/2006/relationships/image" Target="../media/image2.png"/><Relationship Id="rId10" Type="http://schemas.openxmlformats.org/officeDocument/2006/relationships/image" Target="../media/image29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Relationship Id="rId1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image" Target="../media/image32.jpg"/><Relationship Id="rId7" Type="http://schemas.openxmlformats.org/officeDocument/2006/relationships/image" Target="../media/image3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jpg"/><Relationship Id="rId11" Type="http://schemas.openxmlformats.org/officeDocument/2006/relationships/image" Target="../media/image2.png"/><Relationship Id="rId5" Type="http://schemas.openxmlformats.org/officeDocument/2006/relationships/image" Target="../media/image34.jpg"/><Relationship Id="rId10" Type="http://schemas.openxmlformats.org/officeDocument/2006/relationships/image" Target="../media/image5.png"/><Relationship Id="rId4" Type="http://schemas.openxmlformats.org/officeDocument/2006/relationships/image" Target="../media/image33.jpg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g"/><Relationship Id="rId13" Type="http://schemas.openxmlformats.org/officeDocument/2006/relationships/image" Target="../media/image2.png"/><Relationship Id="rId3" Type="http://schemas.openxmlformats.org/officeDocument/2006/relationships/image" Target="../media/image38.jpg"/><Relationship Id="rId7" Type="http://schemas.openxmlformats.org/officeDocument/2006/relationships/image" Target="../media/image42.jpg"/><Relationship Id="rId12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g"/><Relationship Id="rId11" Type="http://schemas.openxmlformats.org/officeDocument/2006/relationships/image" Target="../media/image4.png"/><Relationship Id="rId5" Type="http://schemas.openxmlformats.org/officeDocument/2006/relationships/image" Target="../media/image40.jpg"/><Relationship Id="rId10" Type="http://schemas.openxmlformats.org/officeDocument/2006/relationships/image" Target="../media/image45.jpg"/><Relationship Id="rId4" Type="http://schemas.openxmlformats.org/officeDocument/2006/relationships/image" Target="../media/image39.jpg"/><Relationship Id="rId9" Type="http://schemas.openxmlformats.org/officeDocument/2006/relationships/image" Target="../media/image4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g"/><Relationship Id="rId3" Type="http://schemas.openxmlformats.org/officeDocument/2006/relationships/image" Target="../media/image46.jpg"/><Relationship Id="rId7" Type="http://schemas.openxmlformats.org/officeDocument/2006/relationships/image" Target="../media/image50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jpg"/><Relationship Id="rId11" Type="http://schemas.openxmlformats.org/officeDocument/2006/relationships/image" Target="../media/image2.png"/><Relationship Id="rId5" Type="http://schemas.openxmlformats.org/officeDocument/2006/relationships/image" Target="../media/image48.jpg"/><Relationship Id="rId10" Type="http://schemas.openxmlformats.org/officeDocument/2006/relationships/image" Target="../media/image5.png"/><Relationship Id="rId4" Type="http://schemas.openxmlformats.org/officeDocument/2006/relationships/image" Target="../media/image47.jpg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52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10" Type="http://schemas.openxmlformats.org/officeDocument/2006/relationships/image" Target="../media/image56.jpg"/><Relationship Id="rId4" Type="http://schemas.openxmlformats.org/officeDocument/2006/relationships/image" Target="../media/image53.jpg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8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twitter.com/mertsarica" TargetMode="External"/><Relationship Id="rId3" Type="http://schemas.openxmlformats.org/officeDocument/2006/relationships/image" Target="../media/image4.png"/><Relationship Id="rId7" Type="http://schemas.openxmlformats.org/officeDocument/2006/relationships/hyperlink" Target="https://www.mertsarica.com/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ert.sarica@gmail.com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0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627312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3055304"/>
            <a:ext cx="4505324" cy="327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25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10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  #1  -   DİNAMİK  ANALİZ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E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vinizde kullandığınız modeminizin ne kadar güvenli olduğunu öğrenmek için güvenlik araştırması yapmaya karar verdiniz.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52400" y="3209744"/>
            <a:ext cx="882800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İhtiyaç listesi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: Tornavida seti, ana kart üzerinde UART girişi,</a:t>
            </a:r>
          </a:p>
          <a:p>
            <a:pPr>
              <a:lnSpc>
                <a:spcPts val="2100"/>
              </a:lnSpc>
            </a:pPr>
            <a:r>
              <a:rPr lang="en-US" sz="2400" b="1" dirty="0">
                <a:latin typeface="Bodoni MT" pitchFamily="18" charset="0"/>
                <a:cs typeface="Angsana New" pitchFamily="18" charset="-34"/>
              </a:rPr>
              <a:t>USB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 - </a:t>
            </a:r>
            <a:r>
              <a:rPr lang="en-US" sz="2400" b="1" dirty="0">
                <a:latin typeface="Bodoni MT" pitchFamily="18" charset="0"/>
                <a:cs typeface="Angsana New" pitchFamily="18" charset="-34"/>
              </a:rPr>
              <a:t>TTL UART CP2104 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ç</a:t>
            </a:r>
            <a:r>
              <a:rPr lang="en-US" sz="2400" b="1" dirty="0" err="1">
                <a:latin typeface="Bodoni MT" pitchFamily="18" charset="0"/>
                <a:cs typeface="Angsana New" pitchFamily="18" charset="-34"/>
              </a:rPr>
              <a:t>evirici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, Putty veya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SecureCRT, Dijital Avometre</a:t>
            </a:r>
            <a:endParaRPr lang="tr-TR" sz="2400" b="1" dirty="0">
              <a:latin typeface="Bodoni MT" pitchFamily="18" charset="0"/>
              <a:cs typeface="Angsana New" pitchFamily="18" charset="-34"/>
            </a:endParaRPr>
          </a:p>
          <a:p>
            <a:pPr>
              <a:lnSpc>
                <a:spcPts val="2100"/>
              </a:lnSpc>
            </a:pP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2259849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Telnet ile modeme bağlanıp, OS üzerindeki programlarda arka kapı arayacaksınız fakat telnet şifresini bilmiyorsunuz.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65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0091"/>
            <a:ext cx="9144000" cy="514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1" y="1200192"/>
            <a:ext cx="8433692" cy="487358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" y="1184487"/>
            <a:ext cx="8448294" cy="49831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143000"/>
            <a:ext cx="8486522" cy="50246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" y="1376579"/>
            <a:ext cx="8330184" cy="422046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3" y="1305156"/>
            <a:ext cx="8433691" cy="471423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2" y="1256342"/>
            <a:ext cx="8433691" cy="474395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18" y="1172296"/>
            <a:ext cx="8846753" cy="497629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98" y="1878785"/>
            <a:ext cx="3638191" cy="275736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#</a:t>
            </a:r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1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-   </a:t>
            </a:r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DİNAMİK  ANALİZ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7241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</a:t>
            </a:r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#2  -  STATİK  ANALİZ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E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vinizde kullandığınız modeminiz ile ISS’inizin, TR069 yönetim protokolü üzerinden haberleştiğini öğrendiniz.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598" y="43434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İhtiyaç listesi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: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Charles veya Burp Suite Proxy, donanım yazılımı, binwalk, strings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22860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Peki bu protokol üzerinden gelen/giden parametreler neler ?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598" y="2986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İletişim, güvenli bir kanal üzerinden mi gerçekleşiyor?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36721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Sorular, sorular aklınızdaki sorular ve yanıtları için;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35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/>
      <p:bldP spid="20" grpId="0"/>
      <p:bldP spid="21" grpId="0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1" y="1077072"/>
            <a:ext cx="7570472" cy="51713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0" y="1077072"/>
            <a:ext cx="6957370" cy="51961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543" y="1256342"/>
            <a:ext cx="6325268" cy="47439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30" y="1265007"/>
            <a:ext cx="8705875" cy="489705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29" y="1299970"/>
            <a:ext cx="8448294" cy="47521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" y="1268475"/>
            <a:ext cx="8486522" cy="47736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08" y="1100051"/>
            <a:ext cx="8624592" cy="49563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4607"/>
            <a:ext cx="9144000" cy="486878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834" y="1040299"/>
            <a:ext cx="7350931" cy="51631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86" y="1698367"/>
            <a:ext cx="9144000" cy="316000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13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  #2  -  STATİK  ANALİZ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570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500"/>
                            </p:stCondLst>
                            <p:childTnLst>
                              <p:par>
                                <p:cTn id="9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14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040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  #3  -  STATİK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&amp;  </a:t>
            </a:r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DİNAMİK  ANALİZ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ISS’inizin hediye modem kampanyasından faydalanarak bir modem aldınız ve bu modem ön tanımlı ISS ayarları ile geldi.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598" y="4855458"/>
            <a:ext cx="8828002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İhtiyaç listesi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: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donanım yazılımı, binwalk, strings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22860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Modemin ayarlarında zafiyete yol açan bir yapılandırma hatası veya eksikliği var mı ?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598" y="3179058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Modem donanım yazılım güncelemelerini üreticiden mi yoksa ISS’ten mi alıyor ?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4129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Sorular, sorular aklınızdaki sorular ve yanıtları için;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783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/>
      <p:bldP spid="20" grpId="0"/>
      <p:bldP spid="21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197" y="1040299"/>
            <a:ext cx="6884205" cy="516315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1" y="1101027"/>
            <a:ext cx="6761564" cy="50711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6" y="2209800"/>
            <a:ext cx="8661965" cy="29539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0" y="1912697"/>
            <a:ext cx="6957370" cy="35249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0" y="1769242"/>
            <a:ext cx="8808884" cy="38436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00" y="1880040"/>
            <a:ext cx="8705875" cy="370312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15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92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#3  </a:t>
            </a:r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-  STATİK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&amp;  DİNAMİK  ANALİZ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1622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16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81000"/>
            <a:ext cx="792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#4  </a:t>
            </a:r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-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STATİK  &amp;  DİNAMİK  ANALİZ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Modemlerin yönetim sayfalarında kimi zaman zafiyetlerin kimi zaman ise arka kapıların olabileceğini biliyorsunuz.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163598" y="4855458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İhtiyaç listesi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: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IDA Pro, Qemu, MIPS Assembly bilgisi, file, strings vb.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52400" y="22860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Temmuz ayında TP-Link kullanıcılarının başına gelenleri gördükten sonra modeminizi incelemeye karar verdiniz.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598" y="3179058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Modeminizde yer alan uygulamalarda ne tür zafiyetler var ? Şüphelendiğiniz de </a:t>
            </a:r>
            <a:r>
              <a:rPr lang="tr-TR" sz="2400" b="1" dirty="0">
                <a:latin typeface="Bodoni MT" pitchFamily="18" charset="0"/>
                <a:cs typeface="Angsana New" pitchFamily="18" charset="-34"/>
              </a:rPr>
              <a:t>n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asıl doğrulayabilirsiniz ?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52400" y="4129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(Disassemble &amp;&amp; Debug)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669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9" grpId="0"/>
      <p:bldP spid="20" grpId="0"/>
      <p:bldP spid="21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23" y="1248406"/>
            <a:ext cx="6477277" cy="496586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123" y="1447479"/>
            <a:ext cx="6737476" cy="47553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14" y="1251208"/>
            <a:ext cx="8827045" cy="4965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91" y="1293889"/>
            <a:ext cx="8610561" cy="4947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999" y="1232158"/>
            <a:ext cx="6692600" cy="501945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361" y="1361219"/>
            <a:ext cx="6477000" cy="48577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096" y="1573975"/>
            <a:ext cx="7327749" cy="462947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057"/>
            <a:ext cx="9144000" cy="3651885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17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13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#4  </a:t>
            </a:r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-  STATİK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 &amp;  DİNAMİK  ANALİZ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69445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18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81000"/>
            <a:ext cx="792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#5  </a:t>
            </a:r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-  </a:t>
            </a:r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DÜNYADAN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Donanım yazılımınızın peşinde rakipleriniz, dolandırıcılar, casuslar olabilir.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2400" y="22860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Donanım yazılımınızı internette paylaşıma açmadan önce mutlaka sıkılaştırmanız gerekmektedir.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598" y="3179058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Aksi halde zafiyetlerin keşfedilmesi ve kötüye kullanılması düşündüğünüzden daha da kısa (Retweet) sürebilir.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0" grpId="0"/>
      <p:bldP spid="2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8493" y="1251208"/>
            <a:ext cx="3292086" cy="496521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33" y="1293889"/>
            <a:ext cx="7519076" cy="4947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646" y="1293888"/>
            <a:ext cx="7492553" cy="4929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04" y="1100052"/>
            <a:ext cx="7714399" cy="5075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5" y="1161392"/>
            <a:ext cx="8887602" cy="503085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216" y="1293887"/>
            <a:ext cx="8438640" cy="4897803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19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13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ÖRNEK  #5  -  DÜNYADAN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3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3681" y="381000"/>
            <a:ext cx="495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İÇERİK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76142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Donanım yazılımı (firmware) nedir ?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200" y="4267200"/>
            <a:ext cx="8828002" cy="3812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Sonuç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1798" y="3657600"/>
            <a:ext cx="9671802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Örnek analizler</a:t>
            </a:r>
            <a:endParaRPr lang="en-US" sz="2400" b="1" dirty="0"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2986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Analiz yöntemleri ve araçları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87398" y="2362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Neden analiz edilmelidir ?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5148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2" grpId="0"/>
      <p:bldP spid="23" grpId="0"/>
      <p:bldP spid="24" grpId="0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20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81000" y="381000"/>
            <a:ext cx="79283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DONANIM  YAZILIMI  MANİPÜLASYONU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Donanım yazılımını yamamak (patch) için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firmware-mod-kit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aracından faydalanabilirsiniz.</a:t>
            </a: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52400" y="22860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./extract-firmware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ile donanım yazılımını açabilirsiniz.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63598" y="29718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f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mk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 klasöründe bulunan donanım yazılımına ait olan dosyaları değiştirdikten sonra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./build-firmware.sh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ile paketleyebilirsiniz. </a:t>
            </a: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496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20" grpId="0"/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865" y="1293889"/>
            <a:ext cx="6596212" cy="4947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5451" y="1293888"/>
            <a:ext cx="6572942" cy="4929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22" y="1100052"/>
            <a:ext cx="6767562" cy="50756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419" y="1262542"/>
            <a:ext cx="6561787" cy="4921340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21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81316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DONANIM  YAZILIMI  MANİPÜLASYONU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68" y="1097484"/>
            <a:ext cx="6874669" cy="5129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889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22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SONUÇ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Donanımlar kapalı kutudan ibaret değildir, donanım yazılımına ulaşmak ve içeriğini görüntülemek oldukça kolay olabilir.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63598" y="2305363"/>
            <a:ext cx="8828002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Donanım yazılımlarında tespit edilen bir zafiyetin kötüye kullanımının etkisi çok yüksek olabilir.</a:t>
            </a:r>
            <a:endParaRPr lang="en-US" sz="2400" b="1" dirty="0"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endParaRPr lang="tr-TR" sz="2400" b="1" dirty="0" smtClean="0"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203476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Donanımlarda kullanılan işletim sistemleri, modern işletim sistemleri kadar güvenli değildir.</a:t>
            </a:r>
            <a:endParaRPr lang="tr-TR" sz="2400" b="1" dirty="0">
              <a:latin typeface="Bodoni MT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598" y="4117876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Donanım yazılımları meraklı kişilerce açılabilir, değiştirilebilir ve tekrar paketlenebilir. (imza kontrolü)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52400" y="502373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endParaRPr lang="tr-TR" sz="2400" b="1" dirty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408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23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AutoShape 2" descr="data:image/jpeg;base64,/9j/4AAQSkZJRgABAQAAAQABAAD/2wCEAAkGBhAREBIUEhISFBQQEhQREBIUFQ8VEBUUFBAVFBQQFRQXHCYeFxkjGRQUHy8gIycpLCwsFR4xNTAqNSYrLCkBCQoKDgwOGg8PGikkHiQtKSwqKSwpLCwsLCksKSkpLCwsLCwsLCwpKSwpLCkpLCksLCksLCkpLCwsKSwpLCwsKf/AABEIAOYA2wMBIgACEQEDEQH/xAAbAAEAAQUBAAAAAAAAAAAAAAAABQEDBAYHAv/EAD0QAAIBAgQEAgkBBgUFAQAAAAABAgMRBAUhMQYSQVFhcQcTIjJCUoGRobEUYnLB0fAjJDOSshY0Q6LhFf/EABoBAQADAQEBAAAAAAAAAAAAAAACAwQFAQb/xAAnEQACAgEEAQQCAwEAAAAAAAAAAQIDEQQSITETBSIyQVGRQnGBYf/aAAwDAQACEQMRAD8A7iAAAAUuAVBS5UAAAAAAAAAAAAAAAAAAAAAAApcqAAUuVAAKXABUAAA8ti5DZ3xFGj7EVz1HtFa28WRlJRWWRlNQWWTLkY1XMqUd5x+6NajlmNxOtSp6uL2Wv6IyIcEU/iqzf2KvJJ9Io8tj+Mf2TH/7dC/voyKWOpy92UX9TWcTwTZXp1HfsyArqtRlaV1boQds4fJFcrrK+Zo6ZcqaZkfFLUlGo7xk7JvdM3JMvhNTWUaa7FYsoqACZYAAAAAAAAAAAACjZUs4mqoRcntFNsDOCzjsyp0Y3nK3buQVXjJyf+FSnJd7MZXl37VJ16ybi2/VweySe9jYqWHhFWjFLyRR758rhGf3z5TwjWHxViFvQlbyZdocbxvacHH9TZWkYeNyajVVpQXmtGvEbJrqR547F1IYPOqVTaSv2Zn3Od5rlk8LP2W+XdeJLZBxNqoTej0u+j7EYXc7ZEK9R7ts+zbitzypA0mzJYx2I5Kcp/LFv8ELwzlicfX1NZ1G5Jvorkrm2Gc6FSK3lFpGFw1mEJUYwvadNcsovfQpljes/golh2LcTDI7E59Rg7N/VWJCorprurHOOI6EqdTlveXRLx2PLZuOMHl85QxtR0WhVU4qUXdPVEPxPl6nT5rarqSGS0HDD0oy3UFfzKZxNKjK/W363JTWYckrFmDycxlpfw/kdNyXEc+HpS7wX9DmeKlrJ927HTMjw/q8PSi91BX+upn0v2ZdGuyQAKXNp0ALmHj82o0VepUjHzev2NYx3pMwsG+VSn4rRfkqnbCHbKZ311/Jm53FzmOK9LE/gpxXi22/sYD9J2KvvFL+FGd62pfZkfqNC+zrtxc5JT9JmI6y/wDWJm4X0l1b+1KL8HGx4tdUwvUqWdN5iqNLwnpAT9+mn/A/6k9l/E2Gq6KajJ/DLR/S+5ohdCfTNNeorn0yXMDOsO50KkVu4uxm8xRlrWUXtZWCH4ZxsZ0Ipe9Bcsl1VvAla9RqMmt0m0ROO4ebn6yjN059flfmi06uPirOnTl05k7LzKVJxWGiiLcFta/0hcfxNUjPRvTd9PI3LBVnOnGTVnJJtfQ1XDcH1KlVTrtJJ8zguut7G4QikrLpovoeVKS5keURksuREcT4dSo3e6ehz5Ts3Y33ifGKNO33NAUHJqK3m1FLzM97zYkjHqXutSR0/J6rlQpt7uKuZpYwNDkpwj8sUvwXrG9HUiuMCxE4/hylUlzrmhP5oaMl7FbHkoqXZ44qXDICOQ11p+1VLeSvbzL+B4co05c7vOfzT117kweWRVcVzgiqoot1qyhFt7I0viTiDmvGPkZHFOctezF73S8O7MXhLIVWl66orwi7U4v4n8zM8pO2WxdGScndLxx6PHDXDM6s41asXGnF3jF7ya2duxvqRSK/BVmmEFFYRrrrUFhFJOxoHF3pEVNypYZpyWkqm6XhHv5l70k8UOjBUKbtOqrzfWMPDxZq/DXCXPFVsQrQesKfWf7z7IxX2znPxVf6zBqb5zn4ae/t/ghIRxWLm7KdSTerb0XnLZEthuBar1q1IQ7xXtS/obpQoO3LTgox2SirIz8Pkje4hoYrmfIr9OgubHlmkw4Iw63nUl9Ev0Pb4Ow/T1n3Og0sjikXVk0expWnqX8TUtJSv4nMq3BcH7s5rzSaIjG8M1qetlNd47/Y7HLJo9jGxGRroQnpapLohPRVSXRxRRnH3W9OhlYfN38X32Nz4i4U3nBWkt10Zo2OwltUvM5V9MqXwcTU6eVEuDbsl4yq0be16yHWDeqX7rOi5PnNLEwU6cv4o9YvszgVKu4k7kPEc8LVVSL9lu1WPRx66dzRptU84Zp0etedsjuCYsY+CxUakIzg7xmlJPwaL05WTfY62Tu5WDzVqqKu3ZEHmfFEaei3/P8A8IriTPm24xdv5Ij8i4cninzzbjTvv8U/IyyslN7YGKV07Jba/wBmHmGaSry2b192N239jYuFeGJxmq1ZWa/04dvFmx4DKaNFWpwS8ev3MyxOulR5fZZXp1F7nywkVANBqAAABZxcrQk+yZeLOLjeEl3izx9Hj6OY5zUcqkvt9zo2T4dU6FKKWigv0Oc5nG1SX92OgcN4z1uGpy7Llf0Mem+zBo+2Sh4kz2WcQm4yS35XY2M3vo43W/z+aS5tYesd/CENLfdfk3+hh/WS0WkdEuiXRfY59wdK2Nmnu1NfXnOs5Vh7RuYtEk4uT7bOdoMOMpfbZewmAjFbGVZI9nmSNx0izicXCCvKSivEjXxZhU7OpbW2qlb7mocQZy3UqSfwycYrtbQ03EZ9KTd9jmz1rUsJHIs9QcZ7UjutGvGcU4tST2aehdObeivOJSdenJ+zDllBdE23c6RFm+Et0cnTrnvjuLOJwqktjmfFuTKnVkktJrmj531OqWNT47wy5Kcuqk1+CnVR3Vso1kN1T/4ccrQtJrsIy0ZkZnC1RrxMS+58/HiR8vDizg6r6L83c8M4N/6U3H6PVG2Z1iOWk/HQ5n6LKzXrv44/8TfuJOd0VyxctenkfQxbdR9RFvw5NIcXVqpfPNR+lzp+EwypwjGO0VZHOcpwdX9opJ056TTbafc6ZYjpo4jyeaSG2PIRUA1GwAAAAAAM8yPR5YBreN4ewkZOVXmd3e13b8EtlFShyKNGyS+Fbmt8XynGT3Seqf8AIxeC/WyxLaUuRQalJ7N9LdzLGbU9qRjjNqzaom/HmR6KWNRsOMcXZfUwWOdSCtGcvWU30196D/J0XhPiOliqS5WlNJc9N+8n4d0ZHEeS08RScZx5l07p90cxxfCOKw8+fDyb5dYuLtNL+Zz5RnRNyisxZy3CzSzcoLMX9faOzKRVs5Lg/SDmFDStT9Yl80ZRl/uJFel5W/7bXtz6fexYtXXjngujrqsc5X9lzjrKuScqi9ypv4SOZYypyp/U2fO+KcXjnZQah8NOCk/q31MPBcGVas1Kv7EFZ8r96Xg+xhcFdZmC4OY61fdurXBOejLCyhTdR71paeMVsdXwz9lGp5HgEuVRVox0S6WNvpKyR2IR2xwd6ENkdp7Nb40l/hwXeX8jYnM0PjLNlKUmn7MFyrxfVmfVTUa2ZdbYo1PP2c5zeSdSXmR9SVky9iKnNJvuYOMqXtFbyaX30scOqO+Z85THfYdA9GNG1KUvnqf8dDo2OzVUYLva5q3CGW+ppU4fLFX83uT+fZJOtFOD9pKzT6nfxKNeI9n1G2UasR7LWVcURqVFGXxe6zZTR8j4UrxrRnVSjGDulfVs3glVux7iVO7b7gAC0uAAAAAABQqAC3VoxkvaSfmkxSoxirRSS8EkXADzAAAPTzOCaI7F5WnqiTABrdTBzW6v5pP9S2qCX/ip3/gh/Q2ZwTPDw0exHajzCZrs+b4YpeSSf4LdHKJSd3fxNmWGj2PUYJHq46HXRiYLAqCMqpVUU22kl1exj4/MIUo80n5Lq2aJxBxM3rN2XwwRnu1Ealz2ZdRqoUr8snM84njytQdo29qf8kcxzzOPWvljsjFzPO51W9bR7ETCdSrLkoxcpPt+vgciUrNRI4U5WaqWRiMSorxJzgrIJVJ/tFRPlX+kn1fzeRlZLwIk1PENSktVTV+W/j3N+yzLbtWVl0S2SOlp9Ns5Z1dLo/HyyUyPC9TYLFjCYdRVjINx0zzY9AAAAAAAAAAAAAAAAAAAAAAAAAAAsYrEqnByk9Ev7ReZqfFuZa8l9Ie1Pz6Ipus8cGyi+3xQcjX+JOIHrKW79yPyo0DHY2U25SZlZvj3Vm+yehEKhKvVjShfV626LqzhRUrpnzcVLUWcl7K8rq42pyx9mmvfm9rdvFnSMmyGnRioUo2+aXxS8Wy1k2WunCNOlCyXW276yfibXl+WVFZ2O3VWq10fQUVRrjwimByS+5O4bCKC2MaMKqDr1FumXbjRvJFMqRscwkXY4/uhuQ3ozCpZhiIsvEskkwAAegAAAAAABnlsA9Ax6uOpx96SRaWb0fnRHcvyRckvszQWYYqMtpJ/VF1M9zklnJUFCp6AUZUowCk5WTfZXOT8VY9tTd/fk7eR1HMJ2pTfaL/Q4xxHP2YnN18sJI5Hqcmkka7OWjZsfo+y5NVKrWspckfLfQ1qovZZ0T0eYf8Ay1Pxcn+WU6CKbyUemQTeTdsnwCSvYmEWYR5YaGHWryOs5YO25YJIWIzDYiXOkvr5Eoj1ckk8lirhIy6akfWocrJcxsXEjJEJxWMkapGXhMW72ez2MSS1KLdeZXFvJXFtMnUCkdipeaAAAAAACjIbMcdOU1Spbv3n2Jlsgr+rxb5tqnuvxK7HwU2t8IvUOHoW9tuT666F15BR+X8kjFlZM92RJeOH4IWpw4vgnJeZjyjiqPXmj9yc/aod0XNGR2RfRHxxfxInB8QReklZ7ErTrKSuncwMxyeFRXWkujRB08RUoys3azszzc4dkXOUPkbdcMwcBmUait1M65annlFykmsoxM1X+DU/hf6HGOIndR+p2vGRvTmv3JfozhOc4h3s07x0aszn62DljBy/UYOWMEW9jfvRpiZOk0lfkqNfi5zqdSb0UJf7ZHQPRlhqlOM+dOKnK6T3K9JBxeGVaCuUHhnTo1qlvcLEsJOT1sjOpPRHpHT2nZ2ljDYNQ8X3Mg8ylbcx62Lse5SDaRkuSRhYuuY9TGM8ww059PqyDbfRBycuEW2y/gaDlK72W3iX6WWreTv4dDNjGx7GOBGGCqKgEy0AAAAAApYxcbgY1Y2a8U+qZllGjxrJ40n2Q8MTVoezUXNDZTW/1Rmft1OcXaa1XfUy2jCr5PRnvGz7rQhhror2yXRreKxLTdpaImeHa85KTd+X4bnv/pujfW78L6ElSpKKSSsl0Iwg08shXW4vLLhCZ/hVpLvdP+pNkTndRWt2uSs+JO34s16jXcXvtsbXleN9ZC73WjNOb1ZPcMXvU7afcopbzgz6dvOCekjW86yuDblyQXd2j+pskmaJxFnnM5Nu0INxjFdbaNssutVcctFmoujVHLWS3CFO9lKF+2iJjLsukmmc3xOfKTtY2Hgri+ccRChOXNCo+WF94y6JPsZ6dWpyw0ZtPrVY8Nfo6bSjZITnYrFmPi5m5vCOi3hGNicSzGSbdlq2HuzLyyGsmVLllEfcy9hsDGOr1ZlWBUuNBSxUAAAAAAAAAAAAAAFGGR2YZhy6L6kZSUVlkZSUVlmZUxEVuzGnmkF/djWsRmMpdbIt0MLVqv2It+L2KPJJ9GbzSl8TYa+eRWzX6kJjcc5vS5lU+Gar3nFfS5ejwo+tV/RWPHCcuzxwsn2Qau2ktZN6I2/JsD6qmk93qymByalS1irv5nuZ6La4bS6urYeakbprurfc45xDzRlUpyunGT+qu7P7HZWajxjwzDEe1rGdrcy6+DK9RV5IlWqo80cI47Oy3LuQVpSxlDku2ppv6E5W4Am5e1WVr9Iu5NZBwtSwzvC8pvRzlv8AQyU6RwllmLT6Fwlk6RltfmiVxpayek1HUzqk0tzptcHWfRDtPxMvLlJN6OxdljbFaeOTaT6kI4RCODKRUoipYWgAAAAAAAAAAAAAAFrE1OWLfgalmFa8rG1Y2hzwcU7X6mt4vJa0btJSXgUWpvozXxcui1lWX+uqWl7sdX/Q26FNJJJWS6EPw7hJRjJyTTb/AATZOuOEW1xxEpYqAWFgAAALVWipLUugAh62SRbuXMPk8Y6koADxTp2PGIouS0LxQ8YImeGnf3WeqOBm2r6IlAebUQUEgioQJEwAAAAAAAAAAAAUZUpYAhs0x7jJrXTYwcPnck/BbomsxyyNVb2a2aIWfDFW/vxt9blEoSzlGaUJ7so2PD1VKKktmrl0sYWhyQjFfCrF5FyNC6KgA9PQAAAAAAAAAAAAAAAAAAAAAAAAAAAAAAAACjKAAA9AA9AAB4AAAAAAAAAAAAAAAAAAAAAAAAAA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6" name="AutoShape 4" descr="data:image/jpeg;base64,/9j/4AAQSkZJRgABAQAAAQABAAD/2wCEAAkGBhAREBIUEhISFBQQEhQREBIUFQ8VEBUUFBAVFBQQFRQXHCYeFxkjGRQUHy8gIycpLCwsFR4xNTAqNSYrLCkBCQoKDgwOGg8PGikkHiQtKSwqKSwpLCwsLCksKSkpLCwsLCwsLCwpKSwpLCkpLCksLCksLCkpLCwsKSwpLCwsKf/AABEIAOYA2wMBIgACEQEDEQH/xAAbAAEAAQUBAAAAAAAAAAAAAAAABQEDBAYHAv/EAD0QAAIBAgQEAgkBBgUFAQAAAAABAgMRBAUhMQYSQVFhcQcTIjJCUoGRobEUYnLB0fAjJDOSshY0Q6LhFf/EABoBAQADAQEBAAAAAAAAAAAAAAACAwQFAQb/xAAnEQACAgEEAQQCAwEAAAAAAAAAAQIDEQQSITETBSIyQVGRQnGBYf/aAAwDAQACEQMRAD8A7iAAAAUuAVBS5UAAAAAAAAAAAAAAAAAAAAAAApcqAAUuVAAKXABUAAA8ti5DZ3xFGj7EVz1HtFa28WRlJRWWRlNQWWTLkY1XMqUd5x+6NajlmNxOtSp6uL2Wv6IyIcEU/iqzf2KvJJ9Io8tj+Mf2TH/7dC/voyKWOpy92UX9TWcTwTZXp1HfsyArqtRlaV1boQds4fJFcrrK+Zo6ZcqaZkfFLUlGo7xk7JvdM3JMvhNTWUaa7FYsoqACZYAAAAAAAAAAAACjZUs4mqoRcntFNsDOCzjsyp0Y3nK3buQVXjJyf+FSnJd7MZXl37VJ16ybi2/VweySe9jYqWHhFWjFLyRR758rhGf3z5TwjWHxViFvQlbyZdocbxvacHH9TZWkYeNyajVVpQXmtGvEbJrqR547F1IYPOqVTaSv2Zn3Od5rlk8LP2W+XdeJLZBxNqoTej0u+j7EYXc7ZEK9R7ts+zbitzypA0mzJYx2I5Kcp/LFv8ELwzlicfX1NZ1G5Jvorkrm2Gc6FSK3lFpGFw1mEJUYwvadNcsovfQpljes/golh2LcTDI7E59Rg7N/VWJCorprurHOOI6EqdTlveXRLx2PLZuOMHl85QxtR0WhVU4qUXdPVEPxPl6nT5rarqSGS0HDD0oy3UFfzKZxNKjK/W363JTWYckrFmDycxlpfw/kdNyXEc+HpS7wX9DmeKlrJ927HTMjw/q8PSi91BX+upn0v2ZdGuyQAKXNp0ALmHj82o0VepUjHzev2NYx3pMwsG+VSn4rRfkqnbCHbKZ311/Jm53FzmOK9LE/gpxXi22/sYD9J2KvvFL+FGd62pfZkfqNC+zrtxc5JT9JmI6y/wDWJm4X0l1b+1KL8HGx4tdUwvUqWdN5iqNLwnpAT9+mn/A/6k9l/E2Gq6KajJ/DLR/S+5ohdCfTNNeorn0yXMDOsO50KkVu4uxm8xRlrWUXtZWCH4ZxsZ0Ipe9Bcsl1VvAla9RqMmt0m0ROO4ebn6yjN059flfmi06uPirOnTl05k7LzKVJxWGiiLcFta/0hcfxNUjPRvTd9PI3LBVnOnGTVnJJtfQ1XDcH1KlVTrtJJ8zguut7G4QikrLpovoeVKS5keURksuREcT4dSo3e6ehz5Ts3Y33ifGKNO33NAUHJqK3m1FLzM97zYkjHqXutSR0/J6rlQpt7uKuZpYwNDkpwj8sUvwXrG9HUiuMCxE4/hylUlzrmhP5oaMl7FbHkoqXZ44qXDICOQ11p+1VLeSvbzL+B4co05c7vOfzT117kweWRVcVzgiqoot1qyhFt7I0viTiDmvGPkZHFOctezF73S8O7MXhLIVWl66orwi7U4v4n8zM8pO2WxdGScndLxx6PHDXDM6s41asXGnF3jF7ya2duxvqRSK/BVmmEFFYRrrrUFhFJOxoHF3pEVNypYZpyWkqm6XhHv5l70k8UOjBUKbtOqrzfWMPDxZq/DXCXPFVsQrQesKfWf7z7IxX2znPxVf6zBqb5zn4ae/t/ghIRxWLm7KdSTerb0XnLZEthuBar1q1IQ7xXtS/obpQoO3LTgox2SirIz8Pkje4hoYrmfIr9OgubHlmkw4Iw63nUl9Ev0Pb4Ow/T1n3Og0sjikXVk0expWnqX8TUtJSv4nMq3BcH7s5rzSaIjG8M1qetlNd47/Y7HLJo9jGxGRroQnpapLohPRVSXRxRRnH3W9OhlYfN38X32Nz4i4U3nBWkt10Zo2OwltUvM5V9MqXwcTU6eVEuDbsl4yq0be16yHWDeqX7rOi5PnNLEwU6cv4o9YvszgVKu4k7kPEc8LVVSL9lu1WPRx66dzRptU84Zp0etedsjuCYsY+CxUakIzg7xmlJPwaL05WTfY62Tu5WDzVqqKu3ZEHmfFEaei3/P8A8IriTPm24xdv5Ij8i4cninzzbjTvv8U/IyyslN7YGKV07Jba/wBmHmGaSry2b192N239jYuFeGJxmq1ZWa/04dvFmx4DKaNFWpwS8ev3MyxOulR5fZZXp1F7nywkVANBqAAABZxcrQk+yZeLOLjeEl3izx9Hj6OY5zUcqkvt9zo2T4dU6FKKWigv0Oc5nG1SX92OgcN4z1uGpy7Llf0Mem+zBo+2Sh4kz2WcQm4yS35XY2M3vo43W/z+aS5tYesd/CENLfdfk3+hh/WS0WkdEuiXRfY59wdK2Nmnu1NfXnOs5Vh7RuYtEk4uT7bOdoMOMpfbZewmAjFbGVZI9nmSNx0izicXCCvKSivEjXxZhU7OpbW2qlb7mocQZy3UqSfwycYrtbQ03EZ9KTd9jmz1rUsJHIs9QcZ7UjutGvGcU4tST2aehdObeivOJSdenJ+zDllBdE23c6RFm+Et0cnTrnvjuLOJwqktjmfFuTKnVkktJrmj531OqWNT47wy5Kcuqk1+CnVR3Vso1kN1T/4ccrQtJrsIy0ZkZnC1RrxMS+58/HiR8vDizg6r6L83c8M4N/6U3H6PVG2Z1iOWk/HQ5n6LKzXrv44/8TfuJOd0VyxctenkfQxbdR9RFvw5NIcXVqpfPNR+lzp+EwypwjGO0VZHOcpwdX9opJ056TTbafc6ZYjpo4jyeaSG2PIRUA1GwAAAAAAM8yPR5YBreN4ewkZOVXmd3e13b8EtlFShyKNGyS+Fbmt8XynGT3Seqf8AIxeC/WyxLaUuRQalJ7N9LdzLGbU9qRjjNqzaom/HmR6KWNRsOMcXZfUwWOdSCtGcvWU30196D/J0XhPiOliqS5WlNJc9N+8n4d0ZHEeS08RScZx5l07p90cxxfCOKw8+fDyb5dYuLtNL+Zz5RnRNyisxZy3CzSzcoLMX9faOzKRVs5Lg/SDmFDStT9Yl80ZRl/uJFel5W/7bXtz6fexYtXXjngujrqsc5X9lzjrKuScqi9ypv4SOZYypyp/U2fO+KcXjnZQah8NOCk/q31MPBcGVas1Kv7EFZ8r96Xg+xhcFdZmC4OY61fdurXBOejLCyhTdR71paeMVsdXwz9lGp5HgEuVRVox0S6WNvpKyR2IR2xwd6ENkdp7Nb40l/hwXeX8jYnM0PjLNlKUmn7MFyrxfVmfVTUa2ZdbYo1PP2c5zeSdSXmR9SVky9iKnNJvuYOMqXtFbyaX30scOqO+Z85THfYdA9GNG1KUvnqf8dDo2OzVUYLva5q3CGW+ppU4fLFX83uT+fZJOtFOD9pKzT6nfxKNeI9n1G2UasR7LWVcURqVFGXxe6zZTR8j4UrxrRnVSjGDulfVs3glVux7iVO7b7gAC0uAAAAAABQqAC3VoxkvaSfmkxSoxirRSS8EkXADzAAAPTzOCaI7F5WnqiTABrdTBzW6v5pP9S2qCX/ip3/gh/Q2ZwTPDw0exHajzCZrs+b4YpeSSf4LdHKJSd3fxNmWGj2PUYJHq46HXRiYLAqCMqpVUU22kl1exj4/MIUo80n5Lq2aJxBxM3rN2XwwRnu1Ealz2ZdRqoUr8snM84njytQdo29qf8kcxzzOPWvljsjFzPO51W9bR7ETCdSrLkoxcpPt+vgciUrNRI4U5WaqWRiMSorxJzgrIJVJ/tFRPlX+kn1fzeRlZLwIk1PENSktVTV+W/j3N+yzLbtWVl0S2SOlp9Ns5Z1dLo/HyyUyPC9TYLFjCYdRVjINx0zzY9AAAAAAAAAAAAAAAAAAAAAAAAAAAsYrEqnByk9Ev7ReZqfFuZa8l9Ie1Pz6Ipus8cGyi+3xQcjX+JOIHrKW79yPyo0DHY2U25SZlZvj3Vm+yehEKhKvVjShfV626LqzhRUrpnzcVLUWcl7K8rq42pyx9mmvfm9rdvFnSMmyGnRioUo2+aXxS8Wy1k2WunCNOlCyXW276yfibXl+WVFZ2O3VWq10fQUVRrjwimByS+5O4bCKC2MaMKqDr1FumXbjRvJFMqRscwkXY4/uhuQ3ozCpZhiIsvEskkwAAegAAAAAABnlsA9Ax6uOpx96SRaWb0fnRHcvyRckvszQWYYqMtpJ/VF1M9zklnJUFCp6AUZUowCk5WTfZXOT8VY9tTd/fk7eR1HMJ2pTfaL/Q4xxHP2YnN18sJI5Hqcmkka7OWjZsfo+y5NVKrWspckfLfQ1qovZZ0T0eYf8Ay1Pxcn+WU6CKbyUemQTeTdsnwCSvYmEWYR5YaGHWryOs5YO25YJIWIzDYiXOkvr5Eoj1ckk8lirhIy6akfWocrJcxsXEjJEJxWMkapGXhMW72ez2MSS1KLdeZXFvJXFtMnUCkdipeaAAAAAACjIbMcdOU1Spbv3n2Jlsgr+rxb5tqnuvxK7HwU2t8IvUOHoW9tuT666F15BR+X8kjFlZM92RJeOH4IWpw4vgnJeZjyjiqPXmj9yc/aod0XNGR2RfRHxxfxInB8QReklZ7ErTrKSuncwMxyeFRXWkujRB08RUoys3azszzc4dkXOUPkbdcMwcBmUait1M65annlFykmsoxM1X+DU/hf6HGOIndR+p2vGRvTmv3JfozhOc4h3s07x0aszn62DljBy/UYOWMEW9jfvRpiZOk0lfkqNfi5zqdSb0UJf7ZHQPRlhqlOM+dOKnK6T3K9JBxeGVaCuUHhnTo1qlvcLEsJOT1sjOpPRHpHT2nZ2ljDYNQ8X3Mg8ylbcx62Lse5SDaRkuSRhYuuY9TGM8ww059PqyDbfRBycuEW2y/gaDlK72W3iX6WWreTv4dDNjGx7GOBGGCqKgEy0AAAAAApYxcbgY1Y2a8U+qZllGjxrJ40n2Q8MTVoezUXNDZTW/1Rmft1OcXaa1XfUy2jCr5PRnvGz7rQhhror2yXRreKxLTdpaImeHa85KTd+X4bnv/pujfW78L6ElSpKKSSsl0Iwg08shXW4vLLhCZ/hVpLvdP+pNkTndRWt2uSs+JO34s16jXcXvtsbXleN9ZC73WjNOb1ZPcMXvU7afcopbzgz6dvOCekjW86yuDblyQXd2j+pskmaJxFnnM5Nu0INxjFdbaNssutVcctFmoujVHLWS3CFO9lKF+2iJjLsukmmc3xOfKTtY2Hgri+ccRChOXNCo+WF94y6JPsZ6dWpyw0ZtPrVY8Nfo6bSjZITnYrFmPi5m5vCOi3hGNicSzGSbdlq2HuzLyyGsmVLllEfcy9hsDGOr1ZlWBUuNBSxUAAAAAAAAAAAAAAFGGR2YZhy6L6kZSUVlkZSUVlmZUxEVuzGnmkF/djWsRmMpdbIt0MLVqv2It+L2KPJJ9GbzSl8TYa+eRWzX6kJjcc5vS5lU+Gar3nFfS5ejwo+tV/RWPHCcuzxwsn2Qau2ktZN6I2/JsD6qmk93qymByalS1irv5nuZ6La4bS6urYeakbprurfc45xDzRlUpyunGT+qu7P7HZWajxjwzDEe1rGdrcy6+DK9RV5IlWqo80cI47Oy3LuQVpSxlDku2ppv6E5W4Am5e1WVr9Iu5NZBwtSwzvC8pvRzlv8AQyU6RwllmLT6Fwlk6RltfmiVxpayek1HUzqk0tzptcHWfRDtPxMvLlJN6OxdljbFaeOTaT6kI4RCODKRUoipYWgAAAAAAAAAAAAAAFrE1OWLfgalmFa8rG1Y2hzwcU7X6mt4vJa0btJSXgUWpvozXxcui1lWX+uqWl7sdX/Q26FNJJJWS6EPw7hJRjJyTTb/AATZOuOEW1xxEpYqAWFgAAALVWipLUugAh62SRbuXMPk8Y6koADxTp2PGIouS0LxQ8YImeGnf3WeqOBm2r6IlAebUQUEgioQJEwAAAAAAAAAAAAUZUpYAhs0x7jJrXTYwcPnck/BbomsxyyNVb2a2aIWfDFW/vxt9blEoSzlGaUJ7so2PD1VKKktmrl0sYWhyQjFfCrF5FyNC6KgA9PQAAAAAAAAAAAAAAAAAAAAAAAAAAAAAAAACjKAAA9AA9AAB4AAAAAAAAAAAAAAAAAAAAAAAAAAAf/Z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ttp://www.oocities.org/larkspur10/neo/228/oracledo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485899"/>
            <a:ext cx="4762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371600" y="5112603"/>
            <a:ext cx="6324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Bodoni MT"/>
              </a:rPr>
              <a:t>I can only show you the door. You're the one that has to walk through it. </a:t>
            </a:r>
            <a:endParaRPr lang="tr-TR" sz="2400" i="1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HAPPY  HUNTING  4  AWARENESS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172200" y="5782270"/>
            <a:ext cx="13949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i="1" dirty="0" smtClean="0">
                <a:solidFill>
                  <a:schemeClr val="accent5">
                    <a:lumMod val="20000"/>
                    <a:lumOff val="80000"/>
                  </a:schemeClr>
                </a:solidFill>
                <a:latin typeface="Bodoni MT"/>
              </a:rPr>
              <a:t>Morpheus</a:t>
            </a:r>
            <a:r>
              <a:rPr lang="en-US" sz="2000" dirty="0" smtClean="0">
                <a:solidFill>
                  <a:srgbClr val="FF0000"/>
                </a:solidFill>
                <a:latin typeface="Bodoni MT"/>
              </a:rPr>
              <a:t> </a:t>
            </a:r>
            <a:endParaRPr lang="tr-TR" sz="2000" dirty="0"/>
          </a:p>
        </p:txBody>
      </p:sp>
      <p:pic>
        <p:nvPicPr>
          <p:cNvPr id="1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8203" y="7936"/>
            <a:ext cx="9125797" cy="62282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1680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17714" y="1676400"/>
            <a:ext cx="8708572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tr-TR" sz="12500" spc="-50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</a:rPr>
              <a:t>TEŞEKKÜRLER</a:t>
            </a:r>
            <a:endParaRPr lang="en-US" sz="12500" spc="-50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9" name="Chevron 8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12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28600" y="5245910"/>
            <a:ext cx="8697686" cy="9002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		       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6"/>
              </a:rPr>
              <a:t>mert.sarica@gmail.com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  </a:t>
            </a:r>
          </a:p>
          <a:p>
            <a:pPr>
              <a:lnSpc>
                <a:spcPts val="2100"/>
              </a:lnSpc>
            </a:pPr>
            <a:endParaRPr lang="tr-TR" sz="2400" b="1" dirty="0">
              <a:solidFill>
                <a:srgbClr val="FF0000"/>
              </a:solidFill>
              <a:latin typeface="Bodoni MT" pitchFamily="18" charset="0"/>
            </a:endParaRPr>
          </a:p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http</a:t>
            </a:r>
            <a:r>
              <a:rPr lang="en-US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s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7"/>
              </a:rPr>
              <a:t>://www.mertsarica.com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hlinkClick r:id="rId8"/>
              </a:rPr>
              <a:t>https://twitter.com/mertsarica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2981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3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093681" y="381000"/>
            <a:ext cx="49566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BEN  KİMİM?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200" y="1600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Sızma </a:t>
            </a:r>
            <a:r>
              <a:rPr lang="tr-TR" sz="2400" b="1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Testi Uzmanı	 </a:t>
            </a:r>
            <a:r>
              <a:rPr lang="tr-TR" sz="2400" b="1" smtClean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smtClean="0">
                <a:latin typeface="Bodoni MT" pitchFamily="18" charset="0"/>
                <a:sym typeface="Wingdings" pitchFamily="2" charset="2"/>
              </a:rPr>
              <a:t>Mesai </a:t>
            </a:r>
            <a:r>
              <a:rPr lang="tr-TR" sz="2400" b="1" dirty="0" smtClean="0">
                <a:latin typeface="Bodoni MT" pitchFamily="18" charset="0"/>
                <a:sym typeface="Wingdings" pitchFamily="2" charset="2"/>
              </a:rPr>
              <a:t>saatlerinde</a:t>
            </a:r>
            <a:r>
              <a:rPr lang="tr-TR" sz="2400" b="1" dirty="0" smtClean="0">
                <a:latin typeface="Bodoni MT" pitchFamily="18" charset="0"/>
              </a:rPr>
              <a:t>		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76200" y="3672153"/>
            <a:ext cx="9448800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Blog Yazarı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		</a:t>
            </a:r>
            <a:r>
              <a:rPr lang="tr-TR" sz="2400" b="1" dirty="0" smtClean="0">
                <a:latin typeface="Bodoni MT" pitchFamily="18" charset="0"/>
              </a:rPr>
              <a:t>http</a:t>
            </a:r>
            <a:r>
              <a:rPr lang="en-US" sz="2400" b="1" dirty="0" smtClean="0">
                <a:latin typeface="Bodoni MT" pitchFamily="18" charset="0"/>
              </a:rPr>
              <a:t>s</a:t>
            </a:r>
            <a:r>
              <a:rPr lang="tr-TR" sz="2400" b="1" dirty="0" smtClean="0">
                <a:latin typeface="Bodoni MT" pitchFamily="18" charset="0"/>
              </a:rPr>
              <a:t>://</a:t>
            </a:r>
            <a:r>
              <a:rPr lang="tr-TR" sz="2400" b="1" dirty="0">
                <a:latin typeface="Bodoni MT" pitchFamily="18" charset="0"/>
              </a:rPr>
              <a:t>www.mertsarica.com 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6200" y="2819400"/>
            <a:ext cx="96718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Öğretim Görevlisi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            </a:t>
            </a:r>
            <a:r>
              <a:rPr lang="tr-TR" sz="2400" b="1" dirty="0">
                <a:latin typeface="Bodoni MT" pitchFamily="18" charset="0"/>
              </a:rPr>
              <a:t>Bahçeşehir Üniversitesi</a:t>
            </a:r>
            <a:br>
              <a:rPr lang="tr-TR" sz="2400" b="1" dirty="0">
                <a:latin typeface="Bodoni MT" pitchFamily="18" charset="0"/>
              </a:rPr>
            </a:br>
            <a:r>
              <a:rPr lang="tr-TR" sz="2400" b="1" dirty="0">
                <a:latin typeface="Bodoni MT" pitchFamily="18" charset="0"/>
              </a:rPr>
              <a:t>				Siber Güvenlik Yüksek Lisans </a:t>
            </a:r>
            <a:r>
              <a:rPr lang="tr-TR" sz="2400" b="1" dirty="0" smtClean="0">
                <a:latin typeface="Bodoni MT" pitchFamily="18" charset="0"/>
              </a:rPr>
              <a:t>Programı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2209800"/>
            <a:ext cx="9296400" cy="361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Zararlı Yazılım Analisti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dirty="0" smtClean="0">
                <a:latin typeface="Bodoni MT" pitchFamily="18" charset="0"/>
              </a:rPr>
              <a:t>Mesai saatlerinde ve boş zamanlarımda</a:t>
            </a:r>
            <a:endParaRPr lang="en-US" sz="2400" b="1" dirty="0">
              <a:latin typeface="Bodoni MT" pitchFamily="18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76200" y="4281753"/>
            <a:ext cx="9829800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Güvenlik TV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		</a:t>
            </a:r>
            <a:r>
              <a:rPr lang="tr-TR" sz="2400" b="1" dirty="0">
                <a:latin typeface="Bodoni MT" pitchFamily="18" charset="0"/>
              </a:rPr>
              <a:t>http://www.guvenliktv.org 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6200" y="4876800"/>
            <a:ext cx="9829800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  <a:cs typeface="Angsana New" pitchFamily="18" charset="-34"/>
              </a:rPr>
              <a:t>Sertifika Kolleksiyoncusu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</a:rPr>
              <a:t>	</a:t>
            </a:r>
            <a:r>
              <a:rPr lang="tr-TR" sz="2400" b="1" dirty="0">
                <a:latin typeface="Bodoni MT" pitchFamily="18" charset="0"/>
              </a:rPr>
              <a:t>CISSP , SSCP , OSCP , OPST , </a:t>
            </a:r>
            <a:r>
              <a:rPr lang="tr-TR" sz="2400" b="1" dirty="0" smtClean="0">
                <a:latin typeface="Bodoni MT" pitchFamily="18" charset="0"/>
              </a:rPr>
              <a:t>CREA,             				CEREA</a:t>
            </a:r>
            <a:endParaRPr lang="en-US" sz="2400" b="1" dirty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433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22" grpId="0"/>
      <p:bldP spid="23" grpId="0"/>
      <p:bldP spid="24" grpId="0"/>
      <p:bldP spid="15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4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MESLEĞİM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685801" y="1295400"/>
            <a:ext cx="76235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tr-TR" sz="2400" b="1" dirty="0">
                <a:latin typeface="Bodoni MT" pitchFamily="18" charset="0"/>
              </a:rPr>
              <a:t>Finans sektörünün ihtiyaçlarına ve günün teknolojilerine uygun hizmetler sunan, ürünler meydana getiren, NBG Grup şirketlerinden </a:t>
            </a:r>
            <a:r>
              <a:rPr lang="tr-TR" sz="2400" b="1" dirty="0" smtClean="0">
                <a:solidFill>
                  <a:srgbClr val="103793"/>
                </a:solidFill>
                <a:latin typeface="Bodoni MT" pitchFamily="18" charset="0"/>
              </a:rPr>
              <a:t>Finansbank</a:t>
            </a:r>
            <a:r>
              <a:rPr lang="tr-TR" sz="2400" b="1" dirty="0" smtClean="0">
                <a:latin typeface="Bodoni MT" pitchFamily="18" charset="0"/>
              </a:rPr>
              <a:t>’ın </a:t>
            </a:r>
            <a:r>
              <a:rPr lang="tr-TR" sz="2400" b="1" dirty="0">
                <a:latin typeface="Bodoni MT" pitchFamily="18" charset="0"/>
              </a:rPr>
              <a:t>Bilgi Teknolojileri iştiraki olan </a:t>
            </a:r>
            <a:r>
              <a:rPr lang="tr-TR" sz="2400" b="1" dirty="0" smtClean="0">
                <a:solidFill>
                  <a:srgbClr val="6DB135"/>
                </a:solidFill>
                <a:latin typeface="Bodoni MT" pitchFamily="18" charset="0"/>
              </a:rPr>
              <a:t>IBTech</a:t>
            </a:r>
            <a:r>
              <a:rPr lang="tr-TR" sz="2400" b="1" dirty="0" smtClean="0">
                <a:latin typeface="Bodoni MT" pitchFamily="18" charset="0"/>
              </a:rPr>
              <a:t> </a:t>
            </a:r>
            <a:r>
              <a:rPr lang="tr-TR" sz="2400" b="1" dirty="0">
                <a:latin typeface="Bodoni MT" pitchFamily="18" charset="0"/>
              </a:rPr>
              <a:t>firmasında </a:t>
            </a:r>
            <a:r>
              <a:rPr lang="tr-TR" sz="2400" b="1" dirty="0" smtClean="0">
                <a:latin typeface="Bodoni MT" pitchFamily="18" charset="0"/>
              </a:rPr>
              <a:t>Kıdemli Sızma Testi Uzmanı olarak çalışmaktayım. </a:t>
            </a:r>
            <a:endParaRPr lang="tr-TR" sz="2400" b="1" dirty="0">
              <a:latin typeface="Bodoni MT" pitchFamily="18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226" y="4335006"/>
            <a:ext cx="1238553" cy="1276085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4" name="TextBox 23"/>
          <p:cNvSpPr txBox="1"/>
          <p:nvPr/>
        </p:nvSpPr>
        <p:spPr>
          <a:xfrm>
            <a:off x="4818803" y="3921437"/>
            <a:ext cx="3639397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tr-TR" sz="2400" b="1" dirty="0" smtClean="0">
                <a:solidFill>
                  <a:srgbClr val="6DB135"/>
                </a:solidFill>
                <a:latin typeface="Bodoni MT" pitchFamily="18" charset="0"/>
              </a:rPr>
              <a:t>http://www.ibtech.com.tr		</a:t>
            </a:r>
            <a:endParaRPr lang="en-US" sz="2400" b="1" dirty="0">
              <a:solidFill>
                <a:srgbClr val="6DB135"/>
              </a:solidFill>
              <a:latin typeface="Bodoni MT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30" y="4572000"/>
            <a:ext cx="2673369" cy="717527"/>
          </a:xfrm>
          <a:prstGeom prst="rect">
            <a:avLst/>
          </a:prstGeom>
          <a:effectLst>
            <a:reflection blurRad="6350" stA="50000" endA="300" endPos="38500" dist="50800" dir="5400000" sy="-100000" algn="bl" rotWithShape="0"/>
          </a:effectLst>
        </p:spPr>
      </p:pic>
      <p:sp>
        <p:nvSpPr>
          <p:cNvPr id="28" name="TextBox 27"/>
          <p:cNvSpPr txBox="1"/>
          <p:nvPr/>
        </p:nvSpPr>
        <p:spPr>
          <a:xfrm>
            <a:off x="381000" y="3921437"/>
            <a:ext cx="4116552" cy="650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100"/>
              </a:lnSpc>
            </a:pPr>
            <a:r>
              <a:rPr lang="tr-TR" sz="2400" b="1" dirty="0" smtClean="0">
                <a:solidFill>
                  <a:srgbClr val="103793"/>
                </a:solidFill>
                <a:latin typeface="Bodoni MT" pitchFamily="18" charset="0"/>
              </a:rPr>
              <a:t>http://www.finansbank.com.tr		</a:t>
            </a:r>
            <a:endParaRPr lang="en-US" sz="2400" b="1" dirty="0">
              <a:solidFill>
                <a:srgbClr val="103793"/>
              </a:solidFill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695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250"/>
                            </p:stCondLst>
                            <p:childTnLst>
                              <p:par>
                                <p:cTn id="2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25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2" grpId="0"/>
      <p:bldP spid="24" grpId="0"/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180" y="1524000"/>
            <a:ext cx="896162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5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DONANIM  YAZILIMI  NEDİR  VİKİ  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212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6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DONANIM  YAZILIMLARI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371600"/>
            <a:ext cx="8828002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Evinizde en az bir adet donanım yazılımına sahip cihaza sahip olduğunuzu biliyor musunuz 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3598" y="2289076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Artık biliyorsunuz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  <a:sym typeface="Wingdings" panose="05000000000000000000" pitchFamily="2" charset="2"/>
              </a:rPr>
              <a:t>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 </a:t>
            </a: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Akıllı telefonlar, akıllı TV’ler, kameralar, akıllı buzdolapları, modemler, uydu alıcıları vs.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2766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Peki bu donanımlar akıllı oldukları kadar da güvenliler / güvenilirler mi ?  </a:t>
            </a:r>
            <a:endParaRPr lang="en-US" sz="2400" b="1" dirty="0"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4129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Bunlardan kaç tanesi ev ağınıza bağlı ? </a:t>
            </a:r>
            <a:r>
              <a:rPr lang="tr-TR" sz="2400" b="1" dirty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2? 3? 5+ ?!? 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8600" y="1325805"/>
            <a:ext cx="8153399" cy="4236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0133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7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NEDEN  DONANIM  YAZILIMI  ANALİZİ  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7671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</a:rPr>
              <a:t>Güvenliğiniz için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3598" y="24529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Zafiyet araştırması için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1242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Ödül programları (bug bounty) için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52400" y="38100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Merakınızı gidermek 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için</a:t>
            </a:r>
            <a:endParaRPr lang="en-US" sz="2400" b="1" dirty="0">
              <a:latin typeface="Bodoni M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54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86010" y="1142725"/>
            <a:ext cx="3891466" cy="5029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1401" y="1431374"/>
            <a:ext cx="5269798" cy="4782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94460" y="2231383"/>
            <a:ext cx="6585019" cy="3240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8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29883" y="381000"/>
            <a:ext cx="73794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NEDEN  DONANIM  YAZILIMI  ANALİZİ  ?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0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1" name="Picture 5" descr="Log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8453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574024" y="-91440"/>
            <a:ext cx="646176" cy="749808"/>
          </a:xfrm>
        </p:spPr>
        <p:txBody>
          <a:bodyPr/>
          <a:lstStyle/>
          <a:p>
            <a:pPr algn="ctr"/>
            <a:fld id="{DC69F792-2F27-42A4-B3DA-5FA06A1F06A5}" type="slidenum">
              <a:rPr lang="en-US" sz="3000" smtClean="0">
                <a:gradFill>
                  <a:gsLst>
                    <a:gs pos="0">
                      <a:schemeClr val="bg1"/>
                    </a:gs>
                    <a:gs pos="100000">
                      <a:schemeClr val="bg1">
                        <a:lumMod val="85000"/>
                      </a:schemeClr>
                    </a:gs>
                  </a:gsLst>
                  <a:lin ang="5400000" scaled="0"/>
                </a:gradFill>
                <a:latin typeface="Bebas" pitchFamily="2" charset="0"/>
              </a:rPr>
              <a:t>9</a:t>
            </a:fld>
            <a:endParaRPr lang="en-US" sz="3000" dirty="0">
              <a:gradFill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lin ang="5400000" scaled="0"/>
              </a:gradFill>
              <a:latin typeface="Bebas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381000"/>
            <a:ext cx="75947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3600" spc="-340" dirty="0" smtClean="0">
                <a:gradFill>
                  <a:gsLst>
                    <a:gs pos="0">
                      <a:srgbClr val="FF0000"/>
                    </a:gs>
                    <a:gs pos="100000">
                      <a:srgbClr val="9E0000"/>
                    </a:gs>
                  </a:gsLst>
                  <a:lin ang="5400000" scaled="0"/>
                </a:gradFill>
                <a:latin typeface="Bodoni MT" pitchFamily="18" charset="0"/>
              </a:rPr>
              <a:t>ANALİZ  YÖNTEMLERİ</a:t>
            </a:r>
            <a:endParaRPr lang="en-US" sz="3600" spc="-340" dirty="0">
              <a:gradFill>
                <a:gsLst>
                  <a:gs pos="0">
                    <a:srgbClr val="FF0000"/>
                  </a:gs>
                  <a:gs pos="100000">
                    <a:srgbClr val="9E0000"/>
                  </a:gs>
                </a:gsLst>
                <a:lin ang="5400000" scaled="0"/>
              </a:gradFill>
              <a:latin typeface="Bodoni MT" pitchFamily="18" charset="0"/>
            </a:endParaRPr>
          </a:p>
        </p:txBody>
      </p:sp>
      <p:sp>
        <p:nvSpPr>
          <p:cNvPr id="11" name="Chevron 10">
            <a:hlinkClick r:id="" action="ppaction://hlinkshowjump?jump=nextslide"/>
          </p:cNvPr>
          <p:cNvSpPr/>
          <p:nvPr/>
        </p:nvSpPr>
        <p:spPr>
          <a:xfrm>
            <a:off x="8665030" y="6393049"/>
            <a:ext cx="181176" cy="219825"/>
          </a:xfrm>
          <a:prstGeom prst="chevron">
            <a:avLst/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Chevron 12">
            <a:hlinkClick r:id="" action="ppaction://hlinkshowjump?jump=previousslide"/>
          </p:cNvPr>
          <p:cNvSpPr/>
          <p:nvPr/>
        </p:nvSpPr>
        <p:spPr>
          <a:xfrm rot="10800000">
            <a:off x="8128127" y="6393794"/>
            <a:ext cx="181176" cy="219825"/>
          </a:xfrm>
          <a:prstGeom prst="chevron">
            <a:avLst/>
          </a:prstGeom>
          <a:gradFill flip="none" rotWithShape="0">
            <a:gsLst>
              <a:gs pos="0">
                <a:schemeClr val="bg1">
                  <a:lumMod val="75000"/>
                </a:schemeClr>
              </a:gs>
              <a:gs pos="100000">
                <a:schemeClr val="bg1">
                  <a:lumMod val="50000"/>
                </a:schemeClr>
              </a:gs>
            </a:gsLst>
            <a:lin ang="5400000" scaled="0"/>
            <a:tileRect/>
          </a:gra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7751" y="6309741"/>
            <a:ext cx="47625" cy="371475"/>
          </a:xfrm>
          <a:prstGeom prst="rect">
            <a:avLst/>
          </a:prstGeom>
        </p:spPr>
      </p:pic>
      <p:sp>
        <p:nvSpPr>
          <p:cNvPr id="2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28600" y="6303899"/>
            <a:ext cx="8915400" cy="365125"/>
          </a:xfrm>
        </p:spPr>
        <p:txBody>
          <a:bodyPr/>
          <a:lstStyle/>
          <a:p>
            <a:r>
              <a:rPr lang="tr-TR" sz="1100" dirty="0" smtClean="0">
                <a:solidFill>
                  <a:schemeClr val="bg1"/>
                </a:solidFill>
              </a:rPr>
              <a:t>http://www.mertsarica.com | http://twitter.com/mertsarica</a:t>
            </a:r>
            <a:endParaRPr lang="en-US" sz="1100" dirty="0">
              <a:solidFill>
                <a:schemeClr val="bg1"/>
              </a:solidFill>
            </a:endParaRPr>
          </a:p>
        </p:txBody>
      </p:sp>
      <p:pic>
        <p:nvPicPr>
          <p:cNvPr id="27" name="Picture 5" descr="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3" y="6382461"/>
            <a:ext cx="1823360" cy="220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157998" y="1462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</a:rPr>
              <a:t>Statik Analiz: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73198" y="20574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Şifreler, gizlenmiş sayfalar, arka kapılar vb. bulunabilir</a:t>
            </a: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3598" y="3581400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solidFill>
                  <a:srgbClr val="FF0000"/>
                </a:solidFill>
                <a:latin typeface="Bodoni MT" pitchFamily="18" charset="0"/>
                <a:cs typeface="Angsana New" pitchFamily="18" charset="-34"/>
              </a:rPr>
              <a:t>Dinamik Analiz: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9144000" cy="662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762000" y="2590800"/>
            <a:ext cx="8828002" cy="635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Binwalk, firmware-mod-kit, strings, file vb. araçlar ile </a:t>
            </a:r>
          </a:p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donanım yazılımı statik olarak analiz edilebilir.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73198" y="41293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 smtClean="0">
                <a:latin typeface="Bodoni MT" pitchFamily="18" charset="0"/>
                <a:cs typeface="Angsana New" pitchFamily="18" charset="-34"/>
              </a:rPr>
              <a:t>Zafiyet analizi / doğrulaması yapılabilir.</a:t>
            </a:r>
            <a:endParaRPr lang="en-US" sz="2400" b="1" dirty="0">
              <a:solidFill>
                <a:srgbClr val="FF0000"/>
              </a:solidFill>
              <a:latin typeface="Bodoni MT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62000" y="46627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JTAG ile donanım cihazı hata ayıklayıcı ile analiz edilebilir. 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62000" y="51961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UART üzerinden işletim sistemine bağlantı kurulabilir.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62000" y="5729553"/>
            <a:ext cx="8828002" cy="3664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tr-TR" sz="2400" b="1" dirty="0">
                <a:latin typeface="Bodoni MT" pitchFamily="18" charset="0"/>
                <a:cs typeface="Angsana New" pitchFamily="18" charset="-34"/>
              </a:rPr>
              <a:t>Binwalk, firmware-mod-kit, strings, file vb. araçlar ile </a:t>
            </a:r>
            <a:endParaRPr lang="tr-TR" sz="2400" b="1" dirty="0">
              <a:latin typeface="Bodoni MT" pitchFamily="18" charset="0"/>
              <a:cs typeface="Angsana New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7660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25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6" grpId="0"/>
      <p:bldP spid="17" grpId="0"/>
      <p:bldP spid="18" grpId="0"/>
      <p:bldP spid="19" grpId="0"/>
      <p:bldP spid="20" grpId="0"/>
      <p:bldP spid="22" grpId="0"/>
      <p:bldP spid="23" grpId="0"/>
      <p:bldP spid="2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130203</TotalTime>
  <Words>908</Words>
  <Application>Microsoft Office PowerPoint</Application>
  <PresentationFormat>On-screen Show (4:3)</PresentationFormat>
  <Paragraphs>159</Paragraphs>
  <Slides>24</Slides>
  <Notes>24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Angsana New</vt:lpstr>
      <vt:lpstr>Arial</vt:lpstr>
      <vt:lpstr>Bebas</vt:lpstr>
      <vt:lpstr>Bodoni MT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Mert SARICA</dc:creator>
  <cp:keywords>Donanım Yazılımı Analizi - ISTSec 2014;HackTrick 2015</cp:keywords>
  <cp:lastModifiedBy>Mert</cp:lastModifiedBy>
  <cp:revision>672</cp:revision>
  <dcterms:created xsi:type="dcterms:W3CDTF">2010-11-16T17:17:44Z</dcterms:created>
  <dcterms:modified xsi:type="dcterms:W3CDTF">2015-09-06T18:52:19Z</dcterms:modified>
</cp:coreProperties>
</file>