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416" r:id="rId2"/>
    <p:sldId id="257" r:id="rId3"/>
    <p:sldId id="469" r:id="rId4"/>
    <p:sldId id="476" r:id="rId5"/>
    <p:sldId id="465" r:id="rId6"/>
    <p:sldId id="467" r:id="rId7"/>
    <p:sldId id="468" r:id="rId8"/>
    <p:sldId id="447" r:id="rId9"/>
    <p:sldId id="470" r:id="rId10"/>
    <p:sldId id="471" r:id="rId11"/>
    <p:sldId id="472" r:id="rId12"/>
    <p:sldId id="457" r:id="rId13"/>
    <p:sldId id="477" r:id="rId14"/>
    <p:sldId id="480" r:id="rId15"/>
    <p:sldId id="475" r:id="rId16"/>
    <p:sldId id="381" r:id="rId17"/>
    <p:sldId id="481" r:id="rId18"/>
    <p:sldId id="268" r:id="rId19"/>
    <p:sldId id="26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4F6"/>
    <a:srgbClr val="F8FAF9"/>
    <a:srgbClr val="F8F8F6"/>
    <a:srgbClr val="870053"/>
    <a:srgbClr val="CC0000"/>
    <a:srgbClr val="CC3300"/>
    <a:srgbClr val="0099FF"/>
    <a:srgbClr val="99FF33"/>
    <a:srgbClr val="000000"/>
    <a:srgbClr val="9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3" autoAdjust="0"/>
    <p:restoredTop sz="94010" autoAdjust="0"/>
  </p:normalViewPr>
  <p:slideViewPr>
    <p:cSldViewPr>
      <p:cViewPr varScale="1">
        <p:scale>
          <a:sx n="118" d="100"/>
          <a:sy n="118" d="100"/>
        </p:scale>
        <p:origin x="1266" y="102"/>
      </p:cViewPr>
      <p:guideLst>
        <p:guide orient="horz" pos="12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5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13E4D-CEA9-4BCB-9A25-D07FE566394D}" type="datetimeFigureOut">
              <a:rPr lang="en-US" smtClean="0"/>
              <a:t>6/21/2017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5319D-8A5F-4DE6-A2B8-B5C1A1339F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0448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4991F-FB06-4F49-BEB8-F090D1E10269}" type="datetimeFigureOut">
              <a:rPr lang="en-US" smtClean="0"/>
              <a:t>6/21/2017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33663-E747-42E1-A639-6BBECA93CA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353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771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5999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485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771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584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3092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4662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259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1202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259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25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25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797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36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7256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929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7365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106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786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7972-1573-4495-B5FA-08E25DA988DA}" type="datetime1">
              <a:rPr lang="en-US" smtClean="0"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991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05ED-439B-4DC3-AAC4-02DE1614F37C}" type="datetime1">
              <a:rPr lang="en-US" smtClean="0"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33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2762-797B-4F5F-A9C6-3190EF927A6F}" type="datetime1">
              <a:rPr lang="en-US" smtClean="0"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176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DA5C-3222-4278-87DB-18BFF5FDB22F}" type="datetime1">
              <a:rPr lang="en-US" smtClean="0"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1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8724B-8998-491C-833E-2BCA26A01D96}" type="datetime1">
              <a:rPr lang="en-US" smtClean="0"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51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5082E-B750-4A44-9E5C-043A00E1F416}" type="datetime1">
              <a:rPr lang="en-US" smtClean="0"/>
              <a:t>6/21/2017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7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FB8C-B999-4C78-BAAE-DAACA5BABDFE}" type="datetime1">
              <a:rPr lang="en-US" smtClean="0"/>
              <a:t>6/21/2017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3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6EFB-6639-4C71-8088-F6A67EB938D6}" type="datetime1">
              <a:rPr lang="en-US" smtClean="0"/>
              <a:t>6/21/2017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17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5AC6-67FB-4186-9BDF-711608921996}" type="datetime1">
              <a:rPr lang="en-US" smtClean="0"/>
              <a:t>6/21/2017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247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1080C-378C-4178-8251-F7C41350A8D5}" type="datetime1">
              <a:rPr lang="en-US" smtClean="0"/>
              <a:t>6/21/2017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55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07994-6894-4DD5-A165-6ABF6C1DCD5F}" type="datetime1">
              <a:rPr lang="en-US" smtClean="0"/>
              <a:t>6/21/2017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57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04254-7D95-491A-980C-4B531B6C9324}" type="datetime1">
              <a:rPr lang="en-US" smtClean="0"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6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28.jp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3" Type="http://schemas.openxmlformats.org/officeDocument/2006/relationships/image" Target="../media/image3.pn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5" Type="http://schemas.openxmlformats.org/officeDocument/2006/relationships/image" Target="../media/image1.jpg"/><Relationship Id="rId15" Type="http://schemas.openxmlformats.org/officeDocument/2006/relationships/image" Target="../media/image38.jpeg"/><Relationship Id="rId10" Type="http://schemas.openxmlformats.org/officeDocument/2006/relationships/image" Target="../media/image33.jpeg"/><Relationship Id="rId4" Type="http://schemas.openxmlformats.org/officeDocument/2006/relationships/image" Target="../media/image4.png"/><Relationship Id="rId9" Type="http://schemas.openxmlformats.org/officeDocument/2006/relationships/image" Target="../media/image32.jpg"/><Relationship Id="rId1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48.jpg"/><Relationship Id="rId18" Type="http://schemas.openxmlformats.org/officeDocument/2006/relationships/image" Target="../media/image53.jpg"/><Relationship Id="rId3" Type="http://schemas.openxmlformats.org/officeDocument/2006/relationships/image" Target="../media/image3.png"/><Relationship Id="rId7" Type="http://schemas.openxmlformats.org/officeDocument/2006/relationships/image" Target="../media/image42.jpg"/><Relationship Id="rId12" Type="http://schemas.openxmlformats.org/officeDocument/2006/relationships/image" Target="../media/image47.jpg"/><Relationship Id="rId17" Type="http://schemas.openxmlformats.org/officeDocument/2006/relationships/image" Target="../media/image52.jp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11" Type="http://schemas.openxmlformats.org/officeDocument/2006/relationships/image" Target="../media/image46.jpg"/><Relationship Id="rId5" Type="http://schemas.openxmlformats.org/officeDocument/2006/relationships/image" Target="../media/image1.jpg"/><Relationship Id="rId15" Type="http://schemas.openxmlformats.org/officeDocument/2006/relationships/image" Target="../media/image50.jpg"/><Relationship Id="rId10" Type="http://schemas.openxmlformats.org/officeDocument/2006/relationships/image" Target="../media/image45.jpg"/><Relationship Id="rId4" Type="http://schemas.openxmlformats.org/officeDocument/2006/relationships/image" Target="../media/image4.png"/><Relationship Id="rId9" Type="http://schemas.openxmlformats.org/officeDocument/2006/relationships/image" Target="../media/image44.jpg"/><Relationship Id="rId14" Type="http://schemas.openxmlformats.org/officeDocument/2006/relationships/image" Target="../media/image49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5.gi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ertsarica.com/" TargetMode="External"/><Relationship Id="rId3" Type="http://schemas.openxmlformats.org/officeDocument/2006/relationships/image" Target="../media/image3.png"/><Relationship Id="rId7" Type="http://schemas.openxmlformats.org/officeDocument/2006/relationships/hyperlink" Target="mailto:mert.sarica@gmail.com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23.jpg"/><Relationship Id="rId3" Type="http://schemas.openxmlformats.org/officeDocument/2006/relationships/image" Target="../media/image3.png"/><Relationship Id="rId7" Type="http://schemas.openxmlformats.org/officeDocument/2006/relationships/image" Target="../media/image17.jpg"/><Relationship Id="rId12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11" Type="http://schemas.openxmlformats.org/officeDocument/2006/relationships/image" Target="../media/image21.jpeg"/><Relationship Id="rId5" Type="http://schemas.openxmlformats.org/officeDocument/2006/relationships/image" Target="../media/image1.jpg"/><Relationship Id="rId15" Type="http://schemas.openxmlformats.org/officeDocument/2006/relationships/image" Target="../media/image25.jpg"/><Relationship Id="rId10" Type="http://schemas.openxmlformats.org/officeDocument/2006/relationships/image" Target="../media/image20.jpeg"/><Relationship Id="rId4" Type="http://schemas.openxmlformats.org/officeDocument/2006/relationships/image" Target="../media/image4.png"/><Relationship Id="rId9" Type="http://schemas.openxmlformats.org/officeDocument/2006/relationships/image" Target="../media/image19.jpg"/><Relationship Id="rId1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5059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781" y="1600200"/>
            <a:ext cx="5360437" cy="38674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263604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spc="-340" dirty="0" err="1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Tuzak</a:t>
            </a:r>
            <a:r>
              <a:rPr lang="en-US" sz="6600" spc="-340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 </a:t>
            </a:r>
            <a:r>
              <a:rPr lang="en-US" sz="6600" spc="-340" dirty="0" err="1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Sistem</a:t>
            </a:r>
            <a:r>
              <a:rPr lang="en-US" sz="6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 </a:t>
            </a:r>
            <a:r>
              <a:rPr lang="en-US" sz="6600" spc="-340" dirty="0" err="1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ile</a:t>
            </a:r>
            <a:r>
              <a:rPr lang="en-US" sz="6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 Hacker </a:t>
            </a:r>
            <a:r>
              <a:rPr lang="en-US" sz="6600" spc="-340" dirty="0" err="1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Avı</a:t>
            </a:r>
            <a:r>
              <a:rPr lang="en-US" sz="6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 </a:t>
            </a:r>
            <a:endParaRPr lang="en-US" sz="6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253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0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10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2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KISITLAR</a:t>
            </a:r>
            <a:endParaRPr lang="tr-TR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57999" y="1676400"/>
            <a:ext cx="8833601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>
                <a:latin typeface="Bodoni MT" pitchFamily="18" charset="0"/>
              </a:rPr>
              <a:t>Yanıltma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teknolojileri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için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bütçeniz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yeterli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olmayabilir</a:t>
            </a:r>
            <a:r>
              <a:rPr lang="en-US" sz="2400" b="1" dirty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2895600"/>
            <a:ext cx="8693806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Yetkin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personel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eksikliği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2286000"/>
            <a:ext cx="88392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Ücretsiz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balküpü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sistemleri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Windows’u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desteklemiyor</a:t>
            </a:r>
            <a:r>
              <a:rPr lang="en-US" sz="2400" b="1" dirty="0" smtClean="0">
                <a:latin typeface="Bodoni MT" pitchFamily="18" charset="0"/>
              </a:rPr>
              <a:t>. </a:t>
            </a:r>
            <a:endParaRPr lang="tr-TR" sz="2400" b="1" dirty="0">
              <a:latin typeface="Bodoni MT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5059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714035"/>
            <a:ext cx="3046750" cy="248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17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11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5059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0867"/>
            <a:ext cx="9144000" cy="46441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71518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KEEP  CALM</a:t>
            </a:r>
            <a:endParaRPr lang="en-US" sz="6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19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12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2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ÖZEL  TUZAK  SİSTEM</a:t>
            </a:r>
            <a:endParaRPr lang="tr-TR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810000" y="2057400"/>
            <a:ext cx="7558219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</a:rPr>
              <a:t>- </a:t>
            </a:r>
            <a:r>
              <a:rPr lang="en-US" sz="2400" b="1" dirty="0">
                <a:latin typeface="Bodoni MT" pitchFamily="18" charset="0"/>
              </a:rPr>
              <a:t>Mini </a:t>
            </a:r>
            <a:r>
              <a:rPr lang="en-US" sz="2400" b="1" dirty="0" err="1" smtClean="0">
                <a:latin typeface="Bodoni MT" pitchFamily="18" charset="0"/>
              </a:rPr>
              <a:t>bilgisayar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5599" y="2605353"/>
            <a:ext cx="6852401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</a:rPr>
              <a:t>- VMware </a:t>
            </a:r>
            <a:r>
              <a:rPr lang="en-US" sz="2400" b="1" dirty="0" err="1" smtClean="0">
                <a:latin typeface="Bodoni MT" pitchFamily="18" charset="0"/>
              </a:rPr>
              <a:t>ESXi</a:t>
            </a:r>
            <a:r>
              <a:rPr lang="en-US" sz="2400" b="1" dirty="0" smtClean="0">
                <a:latin typeface="Bodoni MT" pitchFamily="18" charset="0"/>
              </a:rPr>
              <a:t> (</a:t>
            </a:r>
            <a:r>
              <a:rPr lang="en-US" sz="2400" b="1" dirty="0" err="1">
                <a:solidFill>
                  <a:srgbClr val="FF0000"/>
                </a:solidFill>
                <a:latin typeface="Bodoni MT" pitchFamily="18" charset="0"/>
              </a:rPr>
              <a:t>Y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</a:rPr>
              <a:t>önetim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</a:rPr>
              <a:t>birimi</a:t>
            </a:r>
            <a:r>
              <a:rPr lang="en-US" sz="2400" b="1" dirty="0" smtClean="0">
                <a:latin typeface="Bodoni MT" pitchFamily="18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15599" y="3138753"/>
            <a:ext cx="5938001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</a:rPr>
              <a:t>- Windows 7 (</a:t>
            </a:r>
            <a:r>
              <a:rPr lang="en-US" sz="2400" b="1" dirty="0" err="1">
                <a:solidFill>
                  <a:srgbClr val="FF0000"/>
                </a:solidFill>
                <a:latin typeface="Bodoni MT" pitchFamily="18" charset="0"/>
              </a:rPr>
              <a:t>B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</a:rPr>
              <a:t>alküpü</a:t>
            </a:r>
            <a:r>
              <a:rPr lang="en-US" sz="2400" b="1" dirty="0" smtClean="0">
                <a:latin typeface="Bodoni MT" pitchFamily="18" charset="0"/>
              </a:rPr>
              <a:t>)</a:t>
            </a:r>
            <a:endParaRPr lang="tr-TR" sz="2400" b="1" dirty="0">
              <a:latin typeface="Bodoni MT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" y="2286000"/>
            <a:ext cx="3517304" cy="201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2400" y="1295400"/>
            <a:ext cx="8693806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Windows’ta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tuzak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sistem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oluşturmak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için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ihtiyaçlar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listesi</a:t>
            </a:r>
            <a:r>
              <a:rPr lang="en-US" sz="2400" b="1" dirty="0" smtClean="0">
                <a:latin typeface="Bodoni MT" pitchFamily="18" charset="0"/>
              </a:rPr>
              <a:t>;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5059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815599" y="3672153"/>
            <a:ext cx="5938001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</a:rPr>
              <a:t>- Linux Ubuntu (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</a:rPr>
              <a:t>Ağ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</a:rPr>
              <a:t>geçidi</a:t>
            </a:r>
            <a:r>
              <a:rPr lang="en-US" sz="2400" b="1" dirty="0" smtClean="0">
                <a:latin typeface="Bodoni MT" pitchFamily="18" charset="0"/>
              </a:rPr>
              <a:t>)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10000" y="4205553"/>
            <a:ext cx="5938001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latin typeface="Bodoni MT" pitchFamily="18" charset="0"/>
              </a:rPr>
              <a:t>- </a:t>
            </a:r>
            <a:r>
              <a:rPr lang="en-US" sz="2400" b="1" dirty="0">
                <a:latin typeface="Bodoni MT" pitchFamily="18" charset="0"/>
              </a:rPr>
              <a:t>Python (</a:t>
            </a:r>
            <a:r>
              <a:rPr lang="en-US" sz="2400" b="1" dirty="0">
                <a:solidFill>
                  <a:srgbClr val="FF0000"/>
                </a:solidFill>
                <a:latin typeface="Bodoni MT" pitchFamily="18" charset="0"/>
              </a:rPr>
              <a:t>ual.py - User Activity Logger</a:t>
            </a:r>
            <a:r>
              <a:rPr lang="en-US" sz="2400" b="1" dirty="0">
                <a:latin typeface="Bodoni MT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3574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15" grpId="0"/>
      <p:bldP spid="16" grpId="0"/>
      <p:bldP spid="19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13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2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ÖZEL  TUZAK  SİSTEM</a:t>
            </a:r>
            <a:endParaRPr lang="tr-TR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5059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405" y="1828800"/>
            <a:ext cx="5246801" cy="2057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76" y="1506595"/>
            <a:ext cx="5176838" cy="4317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60" y="1411159"/>
            <a:ext cx="7596109" cy="44125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60" y="1341068"/>
            <a:ext cx="7661622" cy="45988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58" y="1341068"/>
            <a:ext cx="7741981" cy="459885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76" y="1310794"/>
            <a:ext cx="8018884" cy="46291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282464"/>
            <a:ext cx="5943600" cy="48491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14" y="1263227"/>
            <a:ext cx="7060407" cy="48991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56" y="1227060"/>
            <a:ext cx="7939088" cy="493531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6349616" cy="35556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3999" cy="466094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98" y="1132500"/>
            <a:ext cx="7605927" cy="503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14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14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2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AVA  GİDEN  AVLANIR</a:t>
            </a:r>
            <a:endParaRPr lang="tr-TR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5059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63" y="1676400"/>
            <a:ext cx="6662544" cy="360185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066800"/>
            <a:ext cx="6658338" cy="503005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48" y="1066800"/>
            <a:ext cx="8418486" cy="493928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066800"/>
            <a:ext cx="8397125" cy="492675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09746"/>
            <a:ext cx="8693806" cy="49862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8525"/>
            <a:ext cx="9144000" cy="46609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9485"/>
            <a:ext cx="9144000" cy="521271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0405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0879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425" y="1752600"/>
            <a:ext cx="6505575" cy="39338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78162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453286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463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15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883" y="381000"/>
            <a:ext cx="73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AVA  GİDEN  AVLANIR  (DEMO)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5" descr="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5059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Honeypot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071561"/>
            <a:ext cx="9144000" cy="51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16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SONUÇ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371600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Kurumlarda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güvenlik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cihazlarının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ve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sistemlerinin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çokluğu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nedeniyle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gerçek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saldırganı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tespit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etmek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kimi</a:t>
            </a:r>
            <a:r>
              <a:rPr lang="en-US" sz="2400" b="1" dirty="0" smtClean="0">
                <a:latin typeface="Bodoni MT" pitchFamily="18" charset="0"/>
              </a:rPr>
              <a:t> zaman </a:t>
            </a:r>
            <a:r>
              <a:rPr lang="en-US" sz="2400" b="1" dirty="0" err="1" smtClean="0">
                <a:latin typeface="Bodoni MT" pitchFamily="18" charset="0"/>
              </a:rPr>
              <a:t>zor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olabilir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598" y="2264658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Tuzak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sistemler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sayesinde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kurumunuzu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hedef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alan</a:t>
            </a:r>
            <a:r>
              <a:rPr lang="en-US" sz="2400" b="1" dirty="0" smtClean="0">
                <a:latin typeface="Bodoni MT" pitchFamily="18" charset="0"/>
              </a:rPr>
              <a:t> art </a:t>
            </a:r>
            <a:r>
              <a:rPr lang="en-US" sz="2400" b="1" dirty="0" err="1" smtClean="0">
                <a:latin typeface="Bodoni MT" pitchFamily="18" charset="0"/>
              </a:rPr>
              <a:t>niyetli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kişiler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ve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yöntemleri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hakkında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bilgi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sahibi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olabilirsiniz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598" y="3124200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Yetkin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bir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güvenlik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uzmanı</a:t>
            </a:r>
            <a:r>
              <a:rPr lang="en-US" sz="2400" b="1" dirty="0" smtClean="0">
                <a:latin typeface="Bodoni MT" pitchFamily="18" charset="0"/>
              </a:rPr>
              <a:t>, 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Mac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</a:rPr>
              <a:t>Gyver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yöntemleri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ile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smtClean="0">
                <a:latin typeface="Bodoni MT" pitchFamily="18" charset="0"/>
              </a:rPr>
              <a:t>art </a:t>
            </a:r>
            <a:r>
              <a:rPr lang="en-US" sz="2400" b="1" dirty="0" err="1" smtClean="0">
                <a:latin typeface="Bodoni MT" pitchFamily="18" charset="0"/>
              </a:rPr>
              <a:t>niyetli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kişileri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tespit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etmenizde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kilit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rol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oynayacaktır</a:t>
            </a:r>
            <a:r>
              <a:rPr lang="en-US" sz="2400" b="1" dirty="0" smtClean="0">
                <a:latin typeface="Bodoni MT" pitchFamily="18" charset="0"/>
              </a:rPr>
              <a:t>. </a:t>
            </a:r>
            <a:r>
              <a:rPr lang="en-US" sz="2400" b="1" dirty="0" smtClean="0">
                <a:latin typeface="Bodoni MT" pitchFamily="18" charset="0"/>
                <a:sym typeface="Wingdings" panose="05000000000000000000" pitchFamily="2" charset="2"/>
              </a:rPr>
              <a:t></a:t>
            </a:r>
            <a:endParaRPr lang="tr-TR" sz="2400" b="1" dirty="0">
              <a:latin typeface="Bodoni MT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512" y="4292067"/>
            <a:ext cx="4762500" cy="1952625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5059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4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17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EĞİTİM  ÇEKİLİŞİ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371600"/>
            <a:ext cx="9062202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BGA’nın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Beyaz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Şapkalı</a:t>
            </a:r>
            <a:r>
              <a:rPr lang="en-US" sz="2400" b="1" dirty="0" smtClean="0">
                <a:latin typeface="Bodoni MT" pitchFamily="18" charset="0"/>
              </a:rPr>
              <a:t> Hacker </a:t>
            </a:r>
            <a:r>
              <a:rPr lang="en-US" sz="2400" b="1" dirty="0" err="1" smtClean="0">
                <a:latin typeface="Bodoni MT" pitchFamily="18" charset="0"/>
              </a:rPr>
              <a:t>eğitimi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çekilişine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katılabilmek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için</a:t>
            </a:r>
            <a:r>
              <a:rPr lang="en-US" sz="2400" b="1" dirty="0" smtClean="0">
                <a:latin typeface="Bodoni MT" pitchFamily="18" charset="0"/>
              </a:rPr>
              <a:t>;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9398" y="20574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>
                <a:latin typeface="Bodoni MT" pitchFamily="18" charset="0"/>
              </a:rPr>
              <a:t>Twitter </a:t>
            </a:r>
            <a:r>
              <a:rPr lang="en-US" sz="2400" b="1" dirty="0" err="1">
                <a:latin typeface="Bodoni MT" pitchFamily="18" charset="0"/>
              </a:rPr>
              <a:t>hesabımı</a:t>
            </a:r>
            <a:r>
              <a:rPr lang="en-US" sz="2400" b="1" dirty="0">
                <a:latin typeface="Bodoni MT" pitchFamily="18" charset="0"/>
              </a:rPr>
              <a:t> (</a:t>
            </a:r>
            <a:r>
              <a:rPr lang="en-US" sz="2400" b="1" dirty="0">
                <a:solidFill>
                  <a:srgbClr val="FF0000"/>
                </a:solidFill>
                <a:latin typeface="Bodoni MT" pitchFamily="18" charset="0"/>
              </a:rPr>
              <a:t>@</a:t>
            </a:r>
            <a:r>
              <a:rPr lang="en-US" sz="2400" b="1" dirty="0" err="1">
                <a:solidFill>
                  <a:srgbClr val="FF0000"/>
                </a:solidFill>
                <a:latin typeface="Bodoni MT" pitchFamily="18" charset="0"/>
              </a:rPr>
              <a:t>MertSARICA</a:t>
            </a:r>
            <a:r>
              <a:rPr lang="en-US" sz="2400" b="1" dirty="0">
                <a:latin typeface="Bodoni MT" pitchFamily="18" charset="0"/>
              </a:rPr>
              <a:t>) </a:t>
            </a:r>
            <a:r>
              <a:rPr lang="en-US" sz="2400" b="1" dirty="0" err="1">
                <a:latin typeface="Bodoni MT" pitchFamily="18" charset="0"/>
              </a:rPr>
              <a:t>takip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edin</a:t>
            </a:r>
            <a:r>
              <a:rPr lang="en-US" sz="2400" b="1" dirty="0">
                <a:latin typeface="Bodoni MT" pitchFamily="18" charset="0"/>
              </a:rPr>
              <a:t>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49398" y="27432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Hemen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fotoğrafımı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çekin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5059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49398" y="3429000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Fotoğrafımı</a:t>
            </a:r>
            <a:r>
              <a:rPr lang="en-US" sz="2400" b="1" dirty="0" smtClean="0">
                <a:latin typeface="Bodoni MT" pitchFamily="18" charset="0"/>
              </a:rPr>
              <a:t>, “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@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</a:rPr>
              <a:t>MertSARICA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 #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</a:rPr>
              <a:t>IstSec</a:t>
            </a:r>
            <a:r>
              <a:rPr lang="en-US" sz="2400" b="1" dirty="0" smtClean="0">
                <a:latin typeface="Bodoni MT" pitchFamily="18" charset="0"/>
              </a:rPr>
              <a:t>” </a:t>
            </a:r>
            <a:r>
              <a:rPr lang="en-US" sz="2400" b="1" dirty="0" err="1" smtClean="0">
                <a:latin typeface="Bodoni MT" pitchFamily="18" charset="0"/>
              </a:rPr>
              <a:t>mesajı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ile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birlikte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tweetleyin</a:t>
            </a:r>
            <a:r>
              <a:rPr lang="en-US" sz="2400" b="1" dirty="0" smtClean="0">
                <a:latin typeface="Bodoni MT" pitchFamily="18" charset="0"/>
              </a:rPr>
              <a:t>. 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4419600"/>
            <a:ext cx="8915400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Tweetini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favorilere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eklediklerim</a:t>
            </a:r>
            <a:r>
              <a:rPr lang="en-US" sz="2400" b="1" dirty="0" smtClean="0">
                <a:latin typeface="Bodoni MT" pitchFamily="18" charset="0"/>
              </a:rPr>
              <a:t>, </a:t>
            </a:r>
            <a:r>
              <a:rPr lang="en-US" sz="2400" b="1" dirty="0" err="1" smtClean="0">
                <a:latin typeface="Bodoni MT" pitchFamily="18" charset="0"/>
              </a:rPr>
              <a:t>çekilişe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katılmış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olacaklardır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2400" y="5029200"/>
            <a:ext cx="90622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Profili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genele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kapalı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olanlar</a:t>
            </a:r>
            <a:r>
              <a:rPr lang="en-US" sz="2400" b="1" dirty="0" smtClean="0">
                <a:latin typeface="Bodoni MT" pitchFamily="18" charset="0"/>
              </a:rPr>
              <a:t>, </a:t>
            </a:r>
            <a:r>
              <a:rPr lang="en-US" sz="2400" b="1" dirty="0" err="1" smtClean="0">
                <a:latin typeface="Bodoni MT" pitchFamily="18" charset="0"/>
              </a:rPr>
              <a:t>tweetlerinin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ekran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görüntüsünü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mert.sarica@gmail.com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adresine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göndermelidirler</a:t>
            </a:r>
            <a:r>
              <a:rPr lang="en-US" sz="2400" b="1" dirty="0">
                <a:latin typeface="Bodoni MT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1980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9" grpId="0"/>
      <p:bldP spid="20" grpId="0"/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03" y="7936"/>
            <a:ext cx="9125797" cy="622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18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5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data:image/jpeg;base64,/9j/4AAQSkZJRgABAQAAAQABAAD/2wCEAAkGBhAREBIUEhISFBQQEhQREBIUFQ8VEBUUFBAVFBQQFRQXHCYeFxkjGRQUHy8gIycpLCwsFR4xNTAqNSYrLCkBCQoKDgwOGg8PGikkHiQtKSwqKSwpLCwsLCksKSkpLCwsLCwsLCwpKSwpLCkpLCksLCksLCkpLCwsKSwpLCwsKf/AABEIAOYA2wMBIgACEQEDEQH/xAAbAAEAAQUBAAAAAAAAAAAAAAAABQEDBAYHAv/EAD0QAAIBAgQEAgkBBgUFAQAAAAABAgMRBAUhMQYSQVFhcQcTIjJCUoGRobEUYnLB0fAjJDOSshY0Q6LhFf/EABoBAQADAQEBAAAAAAAAAAAAAAACAwQFAQb/xAAnEQACAgEEAQQCAwEAAAAAAAAAAQIDEQQSITETBSIyQVGRQnGBYf/aAAwDAQACEQMRAD8A7iAAAAUuAVBS5UAAAAAAAAAAAAAAAAAAAAAAApcqAAUuVAAKXABUAAA8ti5DZ3xFGj7EVz1HtFa28WRlJRWWRlNQWWTLkY1XMqUd5x+6NajlmNxOtSp6uL2Wv6IyIcEU/iqzf2KvJJ9Io8tj+Mf2TH/7dC/voyKWOpy92UX9TWcTwTZXp1HfsyArqtRlaV1boQds4fJFcrrK+Zo6ZcqaZkfFLUlGo7xk7JvdM3JMvhNTWUaa7FYsoqACZYAAAAAAAAAAAACjZUs4mqoRcntFNsDOCzjsyp0Y3nK3buQVXjJyf+FSnJd7MZXl37VJ16ybi2/VweySe9jYqWHhFWjFLyRR758rhGf3z5TwjWHxViFvQlbyZdocbxvacHH9TZWkYeNyajVVpQXmtGvEbJrqR547F1IYPOqVTaSv2Zn3Od5rlk8LP2W+XdeJLZBxNqoTej0u+j7EYXc7ZEK9R7ts+zbitzypA0mzJYx2I5Kcp/LFv8ELwzlicfX1NZ1G5Jvorkrm2Gc6FSK3lFpGFw1mEJUYwvadNcsovfQpljes/golh2LcTDI7E59Rg7N/VWJCorprurHOOI6EqdTlveXRLx2PLZuOMHl85QxtR0WhVU4qUXdPVEPxPl6nT5rarqSGS0HDD0oy3UFfzKZxNKjK/W363JTWYckrFmDycxlpfw/kdNyXEc+HpS7wX9DmeKlrJ927HTMjw/q8PSi91BX+upn0v2ZdGuyQAKXNp0ALmHj82o0VepUjHzev2NYx3pMwsG+VSn4rRfkqnbCHbKZ311/Jm53FzmOK9LE/gpxXi22/sYD9J2KvvFL+FGd62pfZkfqNC+zrtxc5JT9JmI6y/wDWJm4X0l1b+1KL8HGx4tdUwvUqWdN5iqNLwnpAT9+mn/A/6k9l/E2Gq6KajJ/DLR/S+5ohdCfTNNeorn0yXMDOsO50KkVu4uxm8xRlrWUXtZWCH4ZxsZ0Ipe9Bcsl1VvAla9RqMmt0m0ROO4ebn6yjN059flfmi06uPirOnTl05k7LzKVJxWGiiLcFta/0hcfxNUjPRvTd9PI3LBVnOnGTVnJJtfQ1XDcH1KlVTrtJJ8zguut7G4QikrLpovoeVKS5keURksuREcT4dSo3e6ehz5Ts3Y33ifGKNO33NAUHJqK3m1FLzM97zYkjHqXutSR0/J6rlQpt7uKuZpYwNDkpwj8sUvwXrG9HUiuMCxE4/hylUlzrmhP5oaMl7FbHkoqXZ44qXDICOQ11p+1VLeSvbzL+B4co05c7vOfzT117kweWRVcVzgiqoot1qyhFt7I0viTiDmvGPkZHFOctezF73S8O7MXhLIVWl66orwi7U4v4n8zM8pO2WxdGScndLxx6PHDXDM6s41asXGnF3jF7ya2duxvqRSK/BVmmEFFYRrrrUFhFJOxoHF3pEVNypYZpyWkqm6XhHv5l70k8UOjBUKbtOqrzfWMPDxZq/DXCXPFVsQrQesKfWf7z7IxX2znPxVf6zBqb5zn4ae/t/ghIRxWLm7KdSTerb0XnLZEthuBar1q1IQ7xXtS/obpQoO3LTgox2SirIz8Pkje4hoYrmfIr9OgubHlmkw4Iw63nUl9Ev0Pb4Ow/T1n3Og0sjikXVk0expWnqX8TUtJSv4nMq3BcH7s5rzSaIjG8M1qetlNd47/Y7HLJo9jGxGRroQnpapLohPRVSXRxRRnH3W9OhlYfN38X32Nz4i4U3nBWkt10Zo2OwltUvM5V9MqXwcTU6eVEuDbsl4yq0be16yHWDeqX7rOi5PnNLEwU6cv4o9YvszgVKu4k7kPEc8LVVSL9lu1WPRx66dzRptU84Zp0etedsjuCYsY+CxUakIzg7xmlJPwaL05WTfY62Tu5WDzVqqKu3ZEHmfFEaei3/P8A8IriTPm24xdv5Ij8i4cninzzbjTvv8U/IyyslN7YGKV07Jba/wBmHmGaSry2b192N239jYuFeGJxmq1ZWa/04dvFmx4DKaNFWpwS8ev3MyxOulR5fZZXp1F7nywkVANBqAAABZxcrQk+yZeLOLjeEl3izx9Hj6OY5zUcqkvt9zo2T4dU6FKKWigv0Oc5nG1SX92OgcN4z1uGpy7Llf0Mem+zBo+2Sh4kz2WcQm4yS35XY2M3vo43W/z+aS5tYesd/CENLfdfk3+hh/WS0WkdEuiXRfY59wdK2Nmnu1NfXnOs5Vh7RuYtEk4uT7bOdoMOMpfbZewmAjFbGVZI9nmSNx0izicXCCvKSivEjXxZhU7OpbW2qlb7mocQZy3UqSfwycYrtbQ03EZ9KTd9jmz1rUsJHIs9QcZ7UjutGvGcU4tST2aehdObeivOJSdenJ+zDllBdE23c6RFm+Et0cnTrnvjuLOJwqktjmfFuTKnVkktJrmj531OqWNT47wy5Kcuqk1+CnVR3Vso1kN1T/4ccrQtJrsIy0ZkZnC1RrxMS+58/HiR8vDizg6r6L83c8M4N/6U3H6PVG2Z1iOWk/HQ5n6LKzXrv44/8TfuJOd0VyxctenkfQxbdR9RFvw5NIcXVqpfPNR+lzp+EwypwjGO0VZHOcpwdX9opJ056TTbafc6ZYjpo4jyeaSG2PIRUA1GwAAAAAAM8yPR5YBreN4ewkZOVXmd3e13b8EtlFShyKNGyS+Fbmt8XynGT3Seqf8AIxeC/WyxLaUuRQalJ7N9LdzLGbU9qRjjNqzaom/HmR6KWNRsOMcXZfUwWOdSCtGcvWU30196D/J0XhPiOliqS5WlNJc9N+8n4d0ZHEeS08RScZx5l07p90cxxfCOKw8+fDyb5dYuLtNL+Zz5RnRNyisxZy3CzSzcoLMX9faOzKRVs5Lg/SDmFDStT9Yl80ZRl/uJFel5W/7bXtz6fexYtXXjngujrqsc5X9lzjrKuScqi9ypv4SOZYypyp/U2fO+KcXjnZQah8NOCk/q31MPBcGVas1Kv7EFZ8r96Xg+xhcFdZmC4OY61fdurXBOejLCyhTdR71paeMVsdXwz9lGp5HgEuVRVox0S6WNvpKyR2IR2xwd6ENkdp7Nb40l/hwXeX8jYnM0PjLNlKUmn7MFyrxfVmfVTUa2ZdbYo1PP2c5zeSdSXmR9SVky9iKnNJvuYOMqXtFbyaX30scOqO+Z85THfYdA9GNG1KUvnqf8dDo2OzVUYLva5q3CGW+ppU4fLFX83uT+fZJOtFOD9pKzT6nfxKNeI9n1G2UasR7LWVcURqVFGXxe6zZTR8j4UrxrRnVSjGDulfVs3glVux7iVO7b7gAC0uAAAAAABQqAC3VoxkvaSfmkxSoxirRSS8EkXADzAAAPTzOCaI7F5WnqiTABrdTBzW6v5pP9S2qCX/ip3/gh/Q2ZwTPDw0exHajzCZrs+b4YpeSSf4LdHKJSd3fxNmWGj2PUYJHq46HXRiYLAqCMqpVUU22kl1exj4/MIUo80n5Lq2aJxBxM3rN2XwwRnu1Ealz2ZdRqoUr8snM84njytQdo29qf8kcxzzOPWvljsjFzPO51W9bR7ETCdSrLkoxcpPt+vgciUrNRI4U5WaqWRiMSorxJzgrIJVJ/tFRPlX+kn1fzeRlZLwIk1PENSktVTV+W/j3N+yzLbtWVl0S2SOlp9Ns5Z1dLo/HyyUyPC9TYLFjCYdRVjINx0zzY9AAAAAAAAAAAAAAAAAAAAAAAAAAAsYrEqnByk9Ev7ReZqfFuZa8l9Ie1Pz6Ipus8cGyi+3xQcjX+JOIHrKW79yPyo0DHY2U25SZlZvj3Vm+yehEKhKvVjShfV626LqzhRUrpnzcVLUWcl7K8rq42pyx9mmvfm9rdvFnSMmyGnRioUo2+aXxS8Wy1k2WunCNOlCyXW276yfibXl+WVFZ2O3VWq10fQUVRrjwimByS+5O4bCKC2MaMKqDr1FumXbjRvJFMqRscwkXY4/uhuQ3ozCpZhiIsvEskkwAAegAAAAAABnlsA9Ax6uOpx96SRaWb0fnRHcvyRckvszQWYYqMtpJ/VF1M9zklnJUFCp6AUZUowCk5WTfZXOT8VY9tTd/fk7eR1HMJ2pTfaL/Q4xxHP2YnN18sJI5Hqcmkka7OWjZsfo+y5NVKrWspckfLfQ1qovZZ0T0eYf8Ay1Pxcn+WU6CKbyUemQTeTdsnwCSvYmEWYR5YaGHWryOs5YO25YJIWIzDYiXOkvr5Eoj1ckk8lirhIy6akfWocrJcxsXEjJEJxWMkapGXhMW72ez2MSS1KLdeZXFvJXFtMnUCkdipeaAAAAAACjIbMcdOU1Spbv3n2Jlsgr+rxb5tqnuvxK7HwU2t8IvUOHoW9tuT666F15BR+X8kjFlZM92RJeOH4IWpw4vgnJeZjyjiqPXmj9yc/aod0XNGR2RfRHxxfxInB8QReklZ7ErTrKSuncwMxyeFRXWkujRB08RUoys3azszzc4dkXOUPkbdcMwcBmUait1M65annlFykmsoxM1X+DU/hf6HGOIndR+p2vGRvTmv3JfozhOc4h3s07x0aszn62DljBy/UYOWMEW9jfvRpiZOk0lfkqNfi5zqdSb0UJf7ZHQPRlhqlOM+dOKnK6T3K9JBxeGVaCuUHhnTo1qlvcLEsJOT1sjOpPRHpHT2nZ2ljDYNQ8X3Mg8ylbcx62Lse5SDaRkuSRhYuuY9TGM8ww059PqyDbfRBycuEW2y/gaDlK72W3iX6WWreTv4dDNjGx7GOBGGCqKgEy0AAAAAApYxcbgY1Y2a8U+qZllGjxrJ40n2Q8MTVoezUXNDZTW/1Rmft1OcXaa1XfUy2jCr5PRnvGz7rQhhror2yXRreKxLTdpaImeHa85KTd+X4bnv/pujfW78L6ElSpKKSSsl0Iwg08shXW4vLLhCZ/hVpLvdP+pNkTndRWt2uSs+JO34s16jXcXvtsbXleN9ZC73WjNOb1ZPcMXvU7afcopbzgz6dvOCekjW86yuDblyQXd2j+pskmaJxFnnM5Nu0INxjFdbaNssutVcctFmoujVHLWS3CFO9lKF+2iJjLsukmmc3xOfKTtY2Hgri+ccRChOXNCo+WF94y6JPsZ6dWpyw0ZtPrVY8Nfo6bSjZITnYrFmPi5m5vCOi3hGNicSzGSbdlq2HuzLyyGsmVLllEfcy9hsDGOr1ZlWBUuNBSxUAAAAAAAAAAAAAAFGGR2YZhy6L6kZSUVlkZSUVlmZUxEVuzGnmkF/djWsRmMpdbIt0MLVqv2It+L2KPJJ9GbzSl8TYa+eRWzX6kJjcc5vS5lU+Gar3nFfS5ejwo+tV/RWPHCcuzxwsn2Qau2ktZN6I2/JsD6qmk93qymByalS1irv5nuZ6La4bS6urYeakbprurfc45xDzRlUpyunGT+qu7P7HZWajxjwzDEe1rGdrcy6+DK9RV5IlWqo80cI47Oy3LuQVpSxlDku2ppv6E5W4Am5e1WVr9Iu5NZBwtSwzvC8pvRzlv8AQyU6RwllmLT6Fwlk6RltfmiVxpayek1HUzqk0tzptcHWfRDtPxMvLlJN6OxdljbFaeOTaT6kI4RCODKRUoipYWgAAAAAAAAAAAAAAFrE1OWLfgalmFa8rG1Y2hzwcU7X6mt4vJa0btJSXgUWpvozXxcui1lWX+uqWl7sdX/Q26FNJJJWS6EPw7hJRjJyTTb/AATZOuOEW1xxEpYqAWFgAAALVWipLUugAh62SRbuXMPk8Y6koADxTp2PGIouS0LxQ8YImeGnf3WeqOBm2r6IlAebUQUEgioQJEwAAAAAAAAAAAAUZUpYAhs0x7jJrXTYwcPnck/BbomsxyyNVb2a2aIWfDFW/vxt9blEoSzlGaUJ7so2PD1VKKktmrl0sYWhyQjFfCrF5FyNC6KgA9PQAAAAAAAAAAAAAAAAAAAAAAAAAAAAAAAACjKAAA9AA9AAB4AAAAAAAAAAAAAAAAAAAAAAAAAA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4" descr="data:image/jpeg;base64,/9j/4AAQSkZJRgABAQAAAQABAAD/2wCEAAkGBhAREBIUEhISFBQQEhQREBIUFQ8VEBUUFBAVFBQQFRQXHCYeFxkjGRQUHy8gIycpLCwsFR4xNTAqNSYrLCkBCQoKDgwOGg8PGikkHiQtKSwqKSwpLCwsLCksKSkpLCwsLCwsLCwpKSwpLCkpLCksLCksLCkpLCwsKSwpLCwsKf/AABEIAOYA2wMBIgACEQEDEQH/xAAbAAEAAQUBAAAAAAAAAAAAAAAABQEDBAYHAv/EAD0QAAIBAgQEAgkBBgUFAQAAAAABAgMRBAUhMQYSQVFhcQcTIjJCUoGRobEUYnLB0fAjJDOSshY0Q6LhFf/EABoBAQADAQEBAAAAAAAAAAAAAAACAwQFAQb/xAAnEQACAgEEAQQCAwEAAAAAAAAAAQIDEQQSITETBSIyQVGRQnGBYf/aAAwDAQACEQMRAD8A7iAAAAUuAVBS5UAAAAAAAAAAAAAAAAAAAAAAApcqAAUuVAAKXABUAAA8ti5DZ3xFGj7EVz1HtFa28WRlJRWWRlNQWWTLkY1XMqUd5x+6NajlmNxOtSp6uL2Wv6IyIcEU/iqzf2KvJJ9Io8tj+Mf2TH/7dC/voyKWOpy92UX9TWcTwTZXp1HfsyArqtRlaV1boQds4fJFcrrK+Zo6ZcqaZkfFLUlGo7xk7JvdM3JMvhNTWUaa7FYsoqACZYAAAAAAAAAAAACjZUs4mqoRcntFNsDOCzjsyp0Y3nK3buQVXjJyf+FSnJd7MZXl37VJ16ybi2/VweySe9jYqWHhFWjFLyRR758rhGf3z5TwjWHxViFvQlbyZdocbxvacHH9TZWkYeNyajVVpQXmtGvEbJrqR547F1IYPOqVTaSv2Zn3Od5rlk8LP2W+XdeJLZBxNqoTej0u+j7EYXc7ZEK9R7ts+zbitzypA0mzJYx2I5Kcp/LFv8ELwzlicfX1NZ1G5Jvorkrm2Gc6FSK3lFpGFw1mEJUYwvadNcsovfQpljes/golh2LcTDI7E59Rg7N/VWJCorprurHOOI6EqdTlveXRLx2PLZuOMHl85QxtR0WhVU4qUXdPVEPxPl6nT5rarqSGS0HDD0oy3UFfzKZxNKjK/W363JTWYckrFmDycxlpfw/kdNyXEc+HpS7wX9DmeKlrJ927HTMjw/q8PSi91BX+upn0v2ZdGuyQAKXNp0ALmHj82o0VepUjHzev2NYx3pMwsG+VSn4rRfkqnbCHbKZ311/Jm53FzmOK9LE/gpxXi22/sYD9J2KvvFL+FGd62pfZkfqNC+zrtxc5JT9JmI6y/wDWJm4X0l1b+1KL8HGx4tdUwvUqWdN5iqNLwnpAT9+mn/A/6k9l/E2Gq6KajJ/DLR/S+5ohdCfTNNeorn0yXMDOsO50KkVu4uxm8xRlrWUXtZWCH4ZxsZ0Ipe9Bcsl1VvAla9RqMmt0m0ROO4ebn6yjN059flfmi06uPirOnTl05k7LzKVJxWGiiLcFta/0hcfxNUjPRvTd9PI3LBVnOnGTVnJJtfQ1XDcH1KlVTrtJJ8zguut7G4QikrLpovoeVKS5keURksuREcT4dSo3e6ehz5Ts3Y33ifGKNO33NAUHJqK3m1FLzM97zYkjHqXutSR0/J6rlQpt7uKuZpYwNDkpwj8sUvwXrG9HUiuMCxE4/hylUlzrmhP5oaMl7FbHkoqXZ44qXDICOQ11p+1VLeSvbzL+B4co05c7vOfzT117kweWRVcVzgiqoot1qyhFt7I0viTiDmvGPkZHFOctezF73S8O7MXhLIVWl66orwi7U4v4n8zM8pO2WxdGScndLxx6PHDXDM6s41asXGnF3jF7ya2duxvqRSK/BVmmEFFYRrrrUFhFJOxoHF3pEVNypYZpyWkqm6XhHv5l70k8UOjBUKbtOqrzfWMPDxZq/DXCXPFVsQrQesKfWf7z7IxX2znPxVf6zBqb5zn4ae/t/ghIRxWLm7KdSTerb0XnLZEthuBar1q1IQ7xXtS/obpQoO3LTgox2SirIz8Pkje4hoYrmfIr9OgubHlmkw4Iw63nUl9Ev0Pb4Ow/T1n3Og0sjikXVk0expWnqX8TUtJSv4nMq3BcH7s5rzSaIjG8M1qetlNd47/Y7HLJo9jGxGRroQnpapLohPRVSXRxRRnH3W9OhlYfN38X32Nz4i4U3nBWkt10Zo2OwltUvM5V9MqXwcTU6eVEuDbsl4yq0be16yHWDeqX7rOi5PnNLEwU6cv4o9YvszgVKu4k7kPEc8LVVSL9lu1WPRx66dzRptU84Zp0etedsjuCYsY+CxUakIzg7xmlJPwaL05WTfY62Tu5WDzVqqKu3ZEHmfFEaei3/P8A8IriTPm24xdv5Ij8i4cninzzbjTvv8U/IyyslN7YGKV07Jba/wBmHmGaSry2b192N239jYuFeGJxmq1ZWa/04dvFmx4DKaNFWpwS8ev3MyxOulR5fZZXp1F7nywkVANBqAAABZxcrQk+yZeLOLjeEl3izx9Hj6OY5zUcqkvt9zo2T4dU6FKKWigv0Oc5nG1SX92OgcN4z1uGpy7Llf0Mem+zBo+2Sh4kz2WcQm4yS35XY2M3vo43W/z+aS5tYesd/CENLfdfk3+hh/WS0WkdEuiXRfY59wdK2Nmnu1NfXnOs5Vh7RuYtEk4uT7bOdoMOMpfbZewmAjFbGVZI9nmSNx0izicXCCvKSivEjXxZhU7OpbW2qlb7mocQZy3UqSfwycYrtbQ03EZ9KTd9jmz1rUsJHIs9QcZ7UjutGvGcU4tST2aehdObeivOJSdenJ+zDllBdE23c6RFm+Et0cnTrnvjuLOJwqktjmfFuTKnVkktJrmj531OqWNT47wy5Kcuqk1+CnVR3Vso1kN1T/4ccrQtJrsIy0ZkZnC1RrxMS+58/HiR8vDizg6r6L83c8M4N/6U3H6PVG2Z1iOWk/HQ5n6LKzXrv44/8TfuJOd0VyxctenkfQxbdR9RFvw5NIcXVqpfPNR+lzp+EwypwjGO0VZHOcpwdX9opJ056TTbafc6ZYjpo4jyeaSG2PIRUA1GwAAAAAAM8yPR5YBreN4ewkZOVXmd3e13b8EtlFShyKNGyS+Fbmt8XynGT3Seqf8AIxeC/WyxLaUuRQalJ7N9LdzLGbU9qRjjNqzaom/HmR6KWNRsOMcXZfUwWOdSCtGcvWU30196D/J0XhPiOliqS5WlNJc9N+8n4d0ZHEeS08RScZx5l07p90cxxfCOKw8+fDyb5dYuLtNL+Zz5RnRNyisxZy3CzSzcoLMX9faOzKRVs5Lg/SDmFDStT9Yl80ZRl/uJFel5W/7bXtz6fexYtXXjngujrqsc5X9lzjrKuScqi9ypv4SOZYypyp/U2fO+KcXjnZQah8NOCk/q31MPBcGVas1Kv7EFZ8r96Xg+xhcFdZmC4OY61fdurXBOejLCyhTdR71paeMVsdXwz9lGp5HgEuVRVox0S6WNvpKyR2IR2xwd6ENkdp7Nb40l/hwXeX8jYnM0PjLNlKUmn7MFyrxfVmfVTUa2ZdbYo1PP2c5zeSdSXmR9SVky9iKnNJvuYOMqXtFbyaX30scOqO+Z85THfYdA9GNG1KUvnqf8dDo2OzVUYLva5q3CGW+ppU4fLFX83uT+fZJOtFOD9pKzT6nfxKNeI9n1G2UasR7LWVcURqVFGXxe6zZTR8j4UrxrRnVSjGDulfVs3glVux7iVO7b7gAC0uAAAAAABQqAC3VoxkvaSfmkxSoxirRSS8EkXADzAAAPTzOCaI7F5WnqiTABrdTBzW6v5pP9S2qCX/ip3/gh/Q2ZwTPDw0exHajzCZrs+b4YpeSSf4LdHKJSd3fxNmWGj2PUYJHq46HXRiYLAqCMqpVUU22kl1exj4/MIUo80n5Lq2aJxBxM3rN2XwwRnu1Ealz2ZdRqoUr8snM84njytQdo29qf8kcxzzOPWvljsjFzPO51W9bR7ETCdSrLkoxcpPt+vgciUrNRI4U5WaqWRiMSorxJzgrIJVJ/tFRPlX+kn1fzeRlZLwIk1PENSktVTV+W/j3N+yzLbtWVl0S2SOlp9Ns5Z1dLo/HyyUyPC9TYLFjCYdRVjINx0zzY9AAAAAAAAAAAAAAAAAAAAAAAAAAAsYrEqnByk9Ev7ReZqfFuZa8l9Ie1Pz6Ipus8cGyi+3xQcjX+JOIHrKW79yPyo0DHY2U25SZlZvj3Vm+yehEKhKvVjShfV626LqzhRUrpnzcVLUWcl7K8rq42pyx9mmvfm9rdvFnSMmyGnRioUo2+aXxS8Wy1k2WunCNOlCyXW276yfibXl+WVFZ2O3VWq10fQUVRrjwimByS+5O4bCKC2MaMKqDr1FumXbjRvJFMqRscwkXY4/uhuQ3ozCpZhiIsvEskkwAAegAAAAAABnlsA9Ax6uOpx96SRaWb0fnRHcvyRckvszQWYYqMtpJ/VF1M9zklnJUFCp6AUZUowCk5WTfZXOT8VY9tTd/fk7eR1HMJ2pTfaL/Q4xxHP2YnN18sJI5Hqcmkka7OWjZsfo+y5NVKrWspckfLfQ1qovZZ0T0eYf8Ay1Pxcn+WU6CKbyUemQTeTdsnwCSvYmEWYR5YaGHWryOs5YO25YJIWIzDYiXOkvr5Eoj1ckk8lirhIy6akfWocrJcxsXEjJEJxWMkapGXhMW72ez2MSS1KLdeZXFvJXFtMnUCkdipeaAAAAAACjIbMcdOU1Spbv3n2Jlsgr+rxb5tqnuvxK7HwU2t8IvUOHoW9tuT666F15BR+X8kjFlZM92RJeOH4IWpw4vgnJeZjyjiqPXmj9yc/aod0XNGR2RfRHxxfxInB8QReklZ7ErTrKSuncwMxyeFRXWkujRB08RUoys3azszzc4dkXOUPkbdcMwcBmUait1M65annlFykmsoxM1X+DU/hf6HGOIndR+p2vGRvTmv3JfozhOc4h3s07x0aszn62DljBy/UYOWMEW9jfvRpiZOk0lfkqNfi5zqdSb0UJf7ZHQPRlhqlOM+dOKnK6T3K9JBxeGVaCuUHhnTo1qlvcLEsJOT1sjOpPRHpHT2nZ2ljDYNQ8X3Mg8ylbcx62Lse5SDaRkuSRhYuuY9TGM8ww059PqyDbfRBycuEW2y/gaDlK72W3iX6WWreTv4dDNjGx7GOBGGCqKgEy0AAAAAApYxcbgY1Y2a8U+qZllGjxrJ40n2Q8MTVoezUXNDZTW/1Rmft1OcXaa1XfUy2jCr5PRnvGz7rQhhror2yXRreKxLTdpaImeHa85KTd+X4bnv/pujfW78L6ElSpKKSSsl0Iwg08shXW4vLLhCZ/hVpLvdP+pNkTndRWt2uSs+JO34s16jXcXvtsbXleN9ZC73WjNOb1ZPcMXvU7afcopbzgz6dvOCekjW86yuDblyQXd2j+pskmaJxFnnM5Nu0INxjFdbaNssutVcctFmoujVHLWS3CFO9lKF+2iJjLsukmmc3xOfKTtY2Hgri+ccRChOXNCo+WF94y6JPsZ6dWpyw0ZtPrVY8Nfo6bSjZITnYrFmPi5m5vCOi3hGNicSzGSbdlq2HuzLyyGsmVLllEfcy9hsDGOr1ZlWBUuNBSxUAAAAAAAAAAAAAAFGGR2YZhy6L6kZSUVlkZSUVlmZUxEVuzGnmkF/djWsRmMpdbIt0MLVqv2It+L2KPJJ9GbzSl8TYa+eRWzX6kJjcc5vS5lU+Gar3nFfS5ejwo+tV/RWPHCcuzxwsn2Qau2ktZN6I2/JsD6qmk93qymByalS1irv5nuZ6La4bS6urYeakbprurfc45xDzRlUpyunGT+qu7P7HZWajxjwzDEe1rGdrcy6+DK9RV5IlWqo80cI47Oy3LuQVpSxlDku2ppv6E5W4Am5e1WVr9Iu5NZBwtSwzvC8pvRzlv8AQyU6RwllmLT6Fwlk6RltfmiVxpayek1HUzqk0tzptcHWfRDtPxMvLlJN6OxdljbFaeOTaT6kI4RCODKRUoipYWgAAAAAAAAAAAAAAFrE1OWLfgalmFa8rG1Y2hzwcU7X6mt4vJa0btJSXgUWpvozXxcui1lWX+uqWl7sdX/Q26FNJJJWS6EPw7hJRjJyTTb/AATZOuOEW1xxEpYqAWFgAAALVWipLUugAh62SRbuXMPk8Y6koADxTp2PGIouS0LxQ8YImeGnf3WeqOBm2r6IlAebUQUEgioQJEwAAAAAAAAAAAAUZUpYAhs0x7jJrXTYwcPnck/BbomsxyyNVb2a2aIWfDFW/vxt9blEoSzlGaUJ7so2PD1VKKktmrl0sYWhyQjFfCrF5FyNC6KgA9PQAAAAAAAAAAAAAAAAAAAAAAAAAAAAAAAACjKAAA9AA9AAB4AAAAAAAAAAAAAAAAAAAAAAAAAA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5059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68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9" name="Chevron 8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2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clker.com/cliparts/w/P/J/8/4/x/thank-you-batman-2-hi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571500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5059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8203" y="5245910"/>
            <a:ext cx="9125797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E-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</a:rPr>
              <a:t>posta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: 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hlinkClick r:id="rId7"/>
              </a:rPr>
              <a:t>mert.sarica@gmail.com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Bodoni MT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Bodoni MT" pitchFamily="18" charset="0"/>
              </a:rPr>
              <a:t>               Twitter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: </a:t>
            </a:r>
            <a:r>
              <a:rPr lang="en-US" sz="2400" b="1" dirty="0" smtClean="0">
                <a:solidFill>
                  <a:srgbClr val="0000FF"/>
                </a:solidFill>
                <a:latin typeface="Bodoni MT" pitchFamily="18" charset="0"/>
              </a:rPr>
              <a:t>@</a:t>
            </a:r>
            <a:r>
              <a:rPr lang="en-US" sz="2400" b="1" dirty="0" err="1" smtClean="0">
                <a:solidFill>
                  <a:srgbClr val="0000FF"/>
                </a:solidFill>
                <a:latin typeface="Bodoni MT" pitchFamily="18" charset="0"/>
              </a:rPr>
              <a:t>MertSARICA</a:t>
            </a:r>
            <a:endParaRPr lang="tr-TR" sz="2400" b="1" dirty="0" smtClean="0">
              <a:solidFill>
                <a:srgbClr val="0000FF"/>
              </a:solidFill>
              <a:latin typeface="Bodoni MT" pitchFamily="18" charset="0"/>
            </a:endParaRPr>
          </a:p>
          <a:p>
            <a:pPr>
              <a:lnSpc>
                <a:spcPts val="2100"/>
              </a:lnSpc>
            </a:pP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  <a:p>
            <a:pPr algn="ctr">
              <a:lnSpc>
                <a:spcPts val="2100"/>
              </a:lnSpc>
            </a:pP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</a:rPr>
              <a:t>Blog: 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hlinkClick r:id="rId8"/>
              </a:rPr>
              <a:t>http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hlinkClick r:id="rId8"/>
              </a:rPr>
              <a:t>s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hlinkClick r:id="rId8"/>
              </a:rPr>
              <a:t>://www.mertsarica.com </a:t>
            </a:r>
            <a:endParaRPr lang="tr-TR" sz="2400" b="1" dirty="0" smtClean="0">
              <a:solidFill>
                <a:srgbClr val="FF0000"/>
              </a:soli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81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2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3681" y="381000"/>
            <a:ext cx="495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İÇERİK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1676142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Tuzak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s</a:t>
            </a:r>
            <a:r>
              <a:rPr lang="en-US" sz="2400" b="1" dirty="0" err="1" smtClean="0">
                <a:latin typeface="Bodoni MT" pitchFamily="18" charset="0"/>
              </a:rPr>
              <a:t>istem</a:t>
            </a:r>
            <a:r>
              <a:rPr lang="en-US" sz="2400" b="1" dirty="0" smtClean="0">
                <a:latin typeface="Bodoni MT" pitchFamily="18" charset="0"/>
              </a:rPr>
              <a:t> (deception/honeypot) </a:t>
            </a:r>
            <a:r>
              <a:rPr lang="en-US" sz="2400" b="1" dirty="0" err="1">
                <a:latin typeface="Bodoni MT" pitchFamily="18" charset="0"/>
              </a:rPr>
              <a:t>n</a:t>
            </a:r>
            <a:r>
              <a:rPr lang="en-US" sz="2400" b="1" dirty="0" err="1" smtClean="0">
                <a:latin typeface="Bodoni MT" pitchFamily="18" charset="0"/>
              </a:rPr>
              <a:t>edir</a:t>
            </a:r>
            <a:r>
              <a:rPr lang="en-US" sz="2400" b="1" dirty="0" smtClean="0">
                <a:latin typeface="Bodoni MT" pitchFamily="18" charset="0"/>
              </a:rPr>
              <a:t> ?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6200" y="28956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Özel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tuzak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sistem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oluşturma</a:t>
            </a:r>
            <a:endParaRPr lang="en-US" sz="2400" b="1" dirty="0" smtClean="0">
              <a:latin typeface="Bodoni MT" pitchFamily="18" charset="0"/>
            </a:endParaRP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7398" y="23005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Neden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ihtiyaç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duyulur</a:t>
            </a:r>
            <a:r>
              <a:rPr lang="en-US" sz="2400" b="1" dirty="0" smtClean="0">
                <a:latin typeface="Bodoni MT" pitchFamily="18" charset="0"/>
              </a:rPr>
              <a:t> ?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" y="35052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Kapana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düşenler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" y="41148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Sonuç</a:t>
            </a:r>
            <a:endParaRPr lang="en-US" sz="2400" b="1" dirty="0">
              <a:latin typeface="Bodoni MT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975" y="1406218"/>
            <a:ext cx="2116794" cy="2914748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5059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14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4" grpId="0"/>
      <p:bldP spid="18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7541" y="901521"/>
            <a:ext cx="1447800" cy="162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3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3681" y="381000"/>
            <a:ext cx="495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BEN  KİMİM</a:t>
            </a:r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  </a:t>
            </a:r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?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1655058"/>
            <a:ext cx="8828002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Sızma Testi Uzmanı	 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	</a:t>
            </a:r>
            <a:r>
              <a:rPr lang="en-US" sz="2400" b="1" dirty="0" err="1" smtClean="0">
                <a:latin typeface="Bodoni MT" pitchFamily="18" charset="0"/>
                <a:sym typeface="Wingdings" pitchFamily="2" charset="2"/>
              </a:rPr>
              <a:t>Çoğunlukla</a:t>
            </a:r>
            <a:r>
              <a:rPr lang="en-US" sz="2400" b="1" dirty="0" smtClean="0">
                <a:latin typeface="Bodoni MT" pitchFamily="18" charset="0"/>
                <a:sym typeface="Wingdings" pitchFamily="2" charset="2"/>
              </a:rPr>
              <a:t> m</a:t>
            </a:r>
            <a:r>
              <a:rPr lang="tr-TR" sz="2400" b="1" dirty="0" err="1" smtClean="0">
                <a:latin typeface="Bodoni MT" pitchFamily="18" charset="0"/>
                <a:sym typeface="Wingdings" pitchFamily="2" charset="2"/>
              </a:rPr>
              <a:t>esai</a:t>
            </a:r>
            <a:r>
              <a:rPr lang="tr-TR" sz="2400" b="1" dirty="0" smtClean="0">
                <a:latin typeface="Bodoni MT" pitchFamily="18" charset="0"/>
                <a:sym typeface="Wingdings" pitchFamily="2" charset="2"/>
              </a:rPr>
              <a:t> saatlerinde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6200" y="2910153"/>
            <a:ext cx="9448800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Blog Yazarı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</a:rPr>
              <a:t>			</a:t>
            </a:r>
            <a:r>
              <a:rPr lang="tr-TR" sz="2400" b="1" dirty="0" smtClean="0">
                <a:latin typeface="Bodoni MT" pitchFamily="18" charset="0"/>
              </a:rPr>
              <a:t>http</a:t>
            </a:r>
            <a:r>
              <a:rPr lang="en-US" sz="2400" b="1" dirty="0" smtClean="0">
                <a:latin typeface="Bodoni MT" pitchFamily="18" charset="0"/>
              </a:rPr>
              <a:t>s</a:t>
            </a:r>
            <a:r>
              <a:rPr lang="tr-TR" sz="2400" b="1" dirty="0" smtClean="0">
                <a:latin typeface="Bodoni MT" pitchFamily="18" charset="0"/>
              </a:rPr>
              <a:t>://</a:t>
            </a:r>
            <a:r>
              <a:rPr lang="tr-TR" sz="2400" b="1" dirty="0">
                <a:latin typeface="Bodoni MT" pitchFamily="18" charset="0"/>
              </a:rPr>
              <a:t>www.mertsarica.com 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2305363"/>
            <a:ext cx="92964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Zararlı Yazılım Analisti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</a:rPr>
              <a:t>	</a:t>
            </a:r>
            <a:r>
              <a:rPr lang="en-US" sz="2400" b="1" dirty="0" err="1" smtClean="0">
                <a:latin typeface="Bodoni MT" pitchFamily="18" charset="0"/>
              </a:rPr>
              <a:t>Çoğunlukla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tr-TR" sz="2400" b="1" dirty="0" smtClean="0">
                <a:latin typeface="Bodoni MT" pitchFamily="18" charset="0"/>
              </a:rPr>
              <a:t>boş zamanlarımda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6200" y="3595953"/>
            <a:ext cx="9829800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Güvenlik TV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</a:rPr>
              <a:t>			</a:t>
            </a:r>
            <a:r>
              <a:rPr lang="tr-TR" sz="2400" b="1" dirty="0">
                <a:latin typeface="Bodoni MT" pitchFamily="18" charset="0"/>
              </a:rPr>
              <a:t>http://www.guvenliktv.org 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6200" y="4226237"/>
            <a:ext cx="9829800" cy="65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Sertifika Kolleksiyoncusu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</a:rPr>
              <a:t>	</a:t>
            </a:r>
            <a:r>
              <a:rPr lang="tr-TR" sz="2400" b="1" dirty="0">
                <a:latin typeface="Bodoni MT" pitchFamily="18" charset="0"/>
              </a:rPr>
              <a:t>CISSP , SSCP , OSCP , OPST , </a:t>
            </a:r>
            <a:r>
              <a:rPr lang="tr-TR" sz="2400" b="1" dirty="0" smtClean="0">
                <a:latin typeface="Bodoni MT" pitchFamily="18" charset="0"/>
              </a:rPr>
              <a:t>CREA,             				CEREA</a:t>
            </a:r>
            <a:endParaRPr lang="en-US" sz="2400" b="1" dirty="0">
              <a:latin typeface="Bodoni MT" pitchFamily="18" charset="0"/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5059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619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2" grpId="0"/>
      <p:bldP spid="24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4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                        </a:t>
            </a:r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MESLEĞİM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85801" y="1295400"/>
            <a:ext cx="62387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870053"/>
                </a:solidFill>
                <a:latin typeface="Bodoni MT" pitchFamily="18" charset="0"/>
              </a:rPr>
              <a:t>QNB F</a:t>
            </a:r>
            <a:r>
              <a:rPr lang="tr-TR" sz="2400" b="1" dirty="0" err="1" smtClean="0">
                <a:solidFill>
                  <a:srgbClr val="870053"/>
                </a:solidFill>
                <a:latin typeface="Bodoni MT" pitchFamily="18" charset="0"/>
              </a:rPr>
              <a:t>inansbank</a:t>
            </a:r>
            <a:r>
              <a:rPr lang="tr-TR" sz="2400" b="1" dirty="0" err="1" smtClean="0">
                <a:latin typeface="Bodoni MT" pitchFamily="18" charset="0"/>
              </a:rPr>
              <a:t>’ın</a:t>
            </a:r>
            <a:r>
              <a:rPr lang="tr-TR" sz="2400" b="1" dirty="0" smtClean="0">
                <a:latin typeface="Bodoni MT" pitchFamily="18" charset="0"/>
              </a:rPr>
              <a:t> </a:t>
            </a:r>
            <a:r>
              <a:rPr lang="tr-TR" sz="2400" b="1" dirty="0">
                <a:latin typeface="Bodoni MT" pitchFamily="18" charset="0"/>
              </a:rPr>
              <a:t>Bilgi Teknolojileri iştiraki olan </a:t>
            </a:r>
            <a:r>
              <a:rPr lang="tr-TR" sz="2400" b="1" dirty="0" err="1" smtClean="0">
                <a:solidFill>
                  <a:srgbClr val="6DB135"/>
                </a:solidFill>
                <a:latin typeface="Bodoni MT" pitchFamily="18" charset="0"/>
              </a:rPr>
              <a:t>IBTech</a:t>
            </a:r>
            <a:r>
              <a:rPr lang="tr-TR" sz="2400" b="1" dirty="0" smtClean="0">
                <a:latin typeface="Bodoni MT" pitchFamily="18" charset="0"/>
              </a:rPr>
              <a:t> firmasında</a:t>
            </a:r>
            <a:r>
              <a:rPr lang="en-US" sz="2400" b="1" dirty="0" smtClean="0">
                <a:latin typeface="Bodoni MT" pitchFamily="18" charset="0"/>
              </a:rPr>
              <a:t>,</a:t>
            </a:r>
            <a:r>
              <a:rPr lang="tr-TR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Tehdit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ve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Zafiyet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Yönetimi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ekibinde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Teknik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Lider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tr-TR" sz="2400" b="1" dirty="0" smtClean="0">
                <a:latin typeface="Bodoni MT" pitchFamily="18" charset="0"/>
              </a:rPr>
              <a:t>olarak </a:t>
            </a:r>
            <a:r>
              <a:rPr lang="en-US" sz="2400" b="1" dirty="0" err="1" smtClean="0">
                <a:latin typeface="Bodoni MT" pitchFamily="18" charset="0"/>
              </a:rPr>
              <a:t>görev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yapmaktayım</a:t>
            </a:r>
            <a:r>
              <a:rPr lang="tr-TR" sz="2400" b="1" dirty="0" smtClean="0">
                <a:latin typeface="Bodoni MT" pitchFamily="18" charset="0"/>
              </a:rPr>
              <a:t>.</a:t>
            </a:r>
            <a:r>
              <a:rPr lang="en-US" sz="2400" b="1" dirty="0" smtClean="0">
                <a:latin typeface="Bodoni MT" pitchFamily="18" charset="0"/>
              </a:rPr>
              <a:t> (2007 - *)</a:t>
            </a:r>
            <a:r>
              <a:rPr lang="tr-TR" sz="2400" b="1" dirty="0" smtClean="0">
                <a:latin typeface="Bodoni MT" pitchFamily="18" charset="0"/>
              </a:rPr>
              <a:t> </a:t>
            </a:r>
            <a:endParaRPr lang="tr-TR" sz="2400" b="1" dirty="0">
              <a:latin typeface="Bodoni MT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463" y="2914915"/>
            <a:ext cx="1238553" cy="1276085"/>
          </a:xfrm>
          <a:prstGeom prst="rect">
            <a:avLst/>
          </a:prstGeom>
          <a:effectLst/>
        </p:spPr>
      </p:pic>
      <p:sp>
        <p:nvSpPr>
          <p:cNvPr id="24" name="TextBox 23"/>
          <p:cNvSpPr txBox="1"/>
          <p:nvPr/>
        </p:nvSpPr>
        <p:spPr>
          <a:xfrm>
            <a:off x="609600" y="3388037"/>
            <a:ext cx="3639397" cy="65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tr-TR" sz="2400" b="1" dirty="0" smtClean="0">
                <a:solidFill>
                  <a:srgbClr val="6DB135"/>
                </a:solidFill>
                <a:latin typeface="Bodoni MT" pitchFamily="18" charset="0"/>
              </a:rPr>
              <a:t>http://www.ibtech.com.tr		</a:t>
            </a:r>
            <a:endParaRPr lang="en-US" sz="2400" b="1" dirty="0">
              <a:solidFill>
                <a:srgbClr val="6DB135"/>
              </a:solidFill>
              <a:latin typeface="Bodoni MT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233" y="1"/>
            <a:ext cx="1980767" cy="624774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4521432"/>
            <a:ext cx="1437584" cy="844295"/>
          </a:xfrm>
          <a:prstGeom prst="rect">
            <a:avLst/>
          </a:prstGeom>
          <a:effectLst/>
        </p:spPr>
      </p:pic>
      <p:sp>
        <p:nvSpPr>
          <p:cNvPr id="18" name="TextBox 17"/>
          <p:cNvSpPr txBox="1"/>
          <p:nvPr/>
        </p:nvSpPr>
        <p:spPr>
          <a:xfrm>
            <a:off x="685800" y="4835837"/>
            <a:ext cx="4343399" cy="65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tr-TR" sz="2400" b="1" dirty="0" smtClean="0">
                <a:solidFill>
                  <a:srgbClr val="870053"/>
                </a:solidFill>
                <a:latin typeface="Bodoni MT" pitchFamily="18" charset="0"/>
              </a:rPr>
              <a:t>http://www.</a:t>
            </a:r>
            <a:r>
              <a:rPr lang="en-US" sz="2400" b="1" dirty="0" err="1" smtClean="0">
                <a:solidFill>
                  <a:srgbClr val="870053"/>
                </a:solidFill>
                <a:latin typeface="Bodoni MT" pitchFamily="18" charset="0"/>
              </a:rPr>
              <a:t>qnb</a:t>
            </a:r>
            <a:r>
              <a:rPr lang="tr-TR" sz="2400" b="1" dirty="0" smtClean="0">
                <a:solidFill>
                  <a:srgbClr val="870053"/>
                </a:solidFill>
                <a:latin typeface="Bodoni MT" pitchFamily="18" charset="0"/>
              </a:rPr>
              <a:t>finansbank.com		</a:t>
            </a:r>
            <a:endParaRPr lang="en-US" sz="2400" b="1" dirty="0">
              <a:solidFill>
                <a:srgbClr val="870053"/>
              </a:solidFill>
              <a:latin typeface="Bodoni MT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5059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26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4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5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TUZAK  SİSTEM  NEDİR  ?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371600"/>
            <a:ext cx="8986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Üzerinde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zafiyet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barındıran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ağ</a:t>
            </a:r>
            <a:r>
              <a:rPr lang="en-US" sz="2400" b="1" dirty="0" smtClean="0">
                <a:latin typeface="Bodoni MT" pitchFamily="18" charset="0"/>
              </a:rPr>
              <a:t>, </a:t>
            </a:r>
            <a:r>
              <a:rPr lang="en-US" sz="2400" b="1" dirty="0" err="1" smtClean="0">
                <a:latin typeface="Bodoni MT" pitchFamily="18" charset="0"/>
              </a:rPr>
              <a:t>sistem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ve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sahte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veri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bileşenlerinden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oluşan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bir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sistemdir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598" y="2264658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Üzerinde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bulunan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izleme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araçları</a:t>
            </a:r>
            <a:r>
              <a:rPr lang="en-US" sz="2400" b="1" dirty="0" smtClean="0">
                <a:latin typeface="Bodoni MT" pitchFamily="18" charset="0"/>
              </a:rPr>
              <a:t> (</a:t>
            </a:r>
            <a:r>
              <a:rPr lang="en-US" sz="2400" b="1" dirty="0" err="1" smtClean="0">
                <a:latin typeface="Bodoni MT" pitchFamily="18" charset="0"/>
              </a:rPr>
              <a:t>tuş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kayıt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edici</a:t>
            </a:r>
            <a:r>
              <a:rPr lang="en-US" sz="2400" b="1" dirty="0" smtClean="0">
                <a:latin typeface="Bodoni MT" pitchFamily="18" charset="0"/>
              </a:rPr>
              <a:t>, </a:t>
            </a:r>
            <a:r>
              <a:rPr lang="en-US" sz="2400" b="1" dirty="0" err="1" smtClean="0">
                <a:latin typeface="Bodoni MT" pitchFamily="18" charset="0"/>
              </a:rPr>
              <a:t>ekran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kaydı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smtClean="0">
                <a:latin typeface="Bodoni MT" pitchFamily="18" charset="0"/>
              </a:rPr>
              <a:t>vb.) </a:t>
            </a:r>
            <a:r>
              <a:rPr lang="en-US" sz="2400" b="1" dirty="0" err="1" smtClean="0">
                <a:latin typeface="Bodoni MT" pitchFamily="18" charset="0"/>
              </a:rPr>
              <a:t>ile</a:t>
            </a:r>
            <a:r>
              <a:rPr lang="en-US" sz="2400" b="1" dirty="0" smtClean="0">
                <a:latin typeface="Bodoni MT" pitchFamily="18" charset="0"/>
              </a:rPr>
              <a:t> art </a:t>
            </a:r>
            <a:r>
              <a:rPr lang="en-US" sz="2400" b="1" dirty="0" err="1" smtClean="0">
                <a:latin typeface="Bodoni MT" pitchFamily="18" charset="0"/>
              </a:rPr>
              <a:t>niyetli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kişinin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hareketlerini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izlemeye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yardımcı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olmaktadır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598" y="3179058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</a:rPr>
              <a:t>Yanıltma</a:t>
            </a:r>
            <a:r>
              <a:rPr lang="en-US" sz="2400" b="1" dirty="0" smtClean="0">
                <a:latin typeface="Bodoni MT" pitchFamily="18" charset="0"/>
              </a:rPr>
              <a:t> (deception)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teknolojisinin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bir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parçası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olabildiği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gibi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bağımsız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Bodoni MT" pitchFamily="18" charset="0"/>
              </a:rPr>
              <a:t>Balküpü</a:t>
            </a:r>
            <a:r>
              <a:rPr lang="en-US" sz="2400" b="1" dirty="0" smtClean="0">
                <a:latin typeface="Bodoni MT" pitchFamily="18" charset="0"/>
              </a:rPr>
              <a:t> (honeypot) </a:t>
            </a:r>
            <a:r>
              <a:rPr lang="en-US" sz="2400" b="1" dirty="0" err="1" smtClean="0">
                <a:latin typeface="Bodoni MT" pitchFamily="18" charset="0"/>
              </a:rPr>
              <a:t>sistemi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olarak</a:t>
            </a:r>
            <a:r>
              <a:rPr lang="en-US" sz="2400" b="1" dirty="0" smtClean="0">
                <a:latin typeface="Bodoni MT" pitchFamily="18" charset="0"/>
              </a:rPr>
              <a:t> da </a:t>
            </a:r>
            <a:r>
              <a:rPr lang="en-US" sz="2400" b="1" dirty="0" err="1" smtClean="0">
                <a:latin typeface="Bodoni MT" pitchFamily="18" charset="0"/>
              </a:rPr>
              <a:t>kullanılabilir</a:t>
            </a:r>
            <a:r>
              <a:rPr lang="en-US" sz="2400" b="1" dirty="0" smtClean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5059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62" y="4183378"/>
            <a:ext cx="3200400" cy="201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4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6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YANILTMA  vs  BALKÜPÜ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371600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>
                <a:solidFill>
                  <a:srgbClr val="FF0000"/>
                </a:solidFill>
                <a:latin typeface="Bodoni MT" pitchFamily="18" charset="0"/>
              </a:rPr>
              <a:t>Yanıltma</a:t>
            </a:r>
            <a:r>
              <a:rPr lang="en-US" sz="2400" b="1" dirty="0">
                <a:latin typeface="Bodoni MT" pitchFamily="18" charset="0"/>
              </a:rPr>
              <a:t> (deception) </a:t>
            </a:r>
            <a:r>
              <a:rPr lang="en-US" sz="2400" b="1" dirty="0" err="1">
                <a:latin typeface="Bodoni MT" pitchFamily="18" charset="0"/>
              </a:rPr>
              <a:t>teknolojisi</a:t>
            </a:r>
            <a:r>
              <a:rPr lang="en-US" sz="2400" b="1" dirty="0">
                <a:latin typeface="Bodoni MT" pitchFamily="18" charset="0"/>
              </a:rPr>
              <a:t>, </a:t>
            </a:r>
            <a:r>
              <a:rPr lang="en-US" sz="2400" b="1" dirty="0" err="1">
                <a:latin typeface="Bodoni MT" pitchFamily="18" charset="0"/>
              </a:rPr>
              <a:t>ağa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sızan</a:t>
            </a:r>
            <a:r>
              <a:rPr lang="en-US" sz="2400" b="1" dirty="0">
                <a:latin typeface="Bodoni MT" pitchFamily="18" charset="0"/>
              </a:rPr>
              <a:t> art </a:t>
            </a:r>
            <a:r>
              <a:rPr lang="en-US" sz="2400" b="1" dirty="0" err="1">
                <a:latin typeface="Bodoni MT" pitchFamily="18" charset="0"/>
              </a:rPr>
              <a:t>niyetli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kişiyi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tespit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etmek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ve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engellemek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amacıyla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kullanılmaktadır</a:t>
            </a:r>
            <a:r>
              <a:rPr lang="en-US" sz="2400" b="1" dirty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598" y="2264658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>
                <a:solidFill>
                  <a:srgbClr val="FF0000"/>
                </a:solidFill>
                <a:latin typeface="Bodoni MT" pitchFamily="18" charset="0"/>
              </a:rPr>
              <a:t>Balküpü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smtClean="0">
                <a:latin typeface="Bodoni MT" pitchFamily="18" charset="0"/>
              </a:rPr>
              <a:t>(high interaction honeypot</a:t>
            </a:r>
            <a:r>
              <a:rPr lang="en-US" sz="2400" b="1" dirty="0">
                <a:latin typeface="Bodoni MT" pitchFamily="18" charset="0"/>
              </a:rPr>
              <a:t>) </a:t>
            </a:r>
            <a:r>
              <a:rPr lang="en-US" sz="2400" b="1" dirty="0" err="1">
                <a:latin typeface="Bodoni MT" pitchFamily="18" charset="0"/>
              </a:rPr>
              <a:t>sistemi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ise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ağa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sızan</a:t>
            </a:r>
            <a:r>
              <a:rPr lang="en-US" sz="2400" b="1" dirty="0">
                <a:latin typeface="Bodoni MT" pitchFamily="18" charset="0"/>
              </a:rPr>
              <a:t> art </a:t>
            </a:r>
            <a:r>
              <a:rPr lang="en-US" sz="2400" b="1" dirty="0" err="1">
                <a:latin typeface="Bodoni MT" pitchFamily="18" charset="0"/>
              </a:rPr>
              <a:t>niyetli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kişiyi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sadece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tespit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etmek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amacıyla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kullanılmaktadır</a:t>
            </a:r>
            <a:r>
              <a:rPr lang="en-US" sz="2400" b="1" dirty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598" y="3124200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>
                <a:latin typeface="Bodoni MT" pitchFamily="18" charset="0"/>
              </a:rPr>
              <a:t>Yanıltma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teknolojisini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kullanan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ürünler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çoğunlukla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ticari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ürünlerdir</a:t>
            </a:r>
            <a:r>
              <a:rPr lang="en-US" sz="2400" b="1" dirty="0">
                <a:latin typeface="Bodoni MT" pitchFamily="18" charset="0"/>
              </a:rPr>
              <a:t>. </a:t>
            </a:r>
            <a:endParaRPr lang="tr-TR" sz="2400" b="1" dirty="0">
              <a:latin typeface="Bodoni MT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5059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2400" y="4012449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>
                <a:latin typeface="Bodoni MT" pitchFamily="18" charset="0"/>
              </a:rPr>
              <a:t>Balküpü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sistemlerinin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çoğu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açık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kaynak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kodlu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ve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ücretsizdir</a:t>
            </a:r>
            <a:r>
              <a:rPr lang="en-US" sz="2400" b="1" dirty="0">
                <a:latin typeface="Bodoni MT" pitchFamily="18" charset="0"/>
              </a:rPr>
              <a:t>.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4648200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>
                <a:solidFill>
                  <a:srgbClr val="FF0000"/>
                </a:solidFill>
                <a:latin typeface="Bodoni MT" pitchFamily="18" charset="0"/>
              </a:rPr>
              <a:t>2018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yılında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kurumların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Bodoni MT" pitchFamily="18" charset="0"/>
              </a:rPr>
              <a:t>%10</a:t>
            </a:r>
            <a:r>
              <a:rPr lang="en-US" sz="2400" b="1" dirty="0">
                <a:latin typeface="Bodoni MT" pitchFamily="18" charset="0"/>
              </a:rPr>
              <a:t>’unun </a:t>
            </a:r>
            <a:r>
              <a:rPr lang="en-US" sz="2400" b="1" dirty="0" err="1">
                <a:latin typeface="Bodoni MT" pitchFamily="18" charset="0"/>
              </a:rPr>
              <a:t>yanıltma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teknolojisinden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faydalanacağı</a:t>
            </a:r>
            <a:r>
              <a:rPr lang="en-US" sz="2400" b="1" dirty="0">
                <a:latin typeface="Bodoni MT" pitchFamily="18" charset="0"/>
              </a:rPr>
              <a:t> </a:t>
            </a:r>
            <a:r>
              <a:rPr lang="en-US" sz="2400" b="1" dirty="0" err="1">
                <a:latin typeface="Bodoni MT" pitchFamily="18" charset="0"/>
              </a:rPr>
              <a:t>öngörülmektedir</a:t>
            </a:r>
            <a:r>
              <a:rPr lang="en-US" sz="2400" b="1" dirty="0">
                <a:latin typeface="Bodoni MT" pitchFamily="18" charset="0"/>
              </a:rPr>
              <a:t>. (Gartner</a:t>
            </a:r>
            <a:r>
              <a:rPr lang="en-US" sz="2400" b="1" dirty="0" smtClean="0">
                <a:latin typeface="Bodoni MT" pitchFamily="18" charset="0"/>
              </a:rPr>
              <a:t>)</a:t>
            </a:r>
            <a:endParaRPr lang="tr-TR" sz="2400" b="1" dirty="0">
              <a:latin typeface="Bodoni MT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01" y="2074729"/>
            <a:ext cx="3124200" cy="409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55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7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TUZAK  SİSTEMLER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5059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1" y="1676400"/>
            <a:ext cx="7497392" cy="363635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381" y="1371600"/>
            <a:ext cx="6319838" cy="47734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76" y="1066800"/>
            <a:ext cx="6406048" cy="508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07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8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2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NEDEN  TUZAK  SİSTEM  ?</a:t>
            </a:r>
            <a:endParaRPr lang="tr-TR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57999" y="1676400"/>
            <a:ext cx="8833601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Kurumunuzda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çok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sayıda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güvenlik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sistemi</a:t>
            </a:r>
            <a:r>
              <a:rPr lang="en-US" sz="2400" b="1" dirty="0" smtClean="0">
                <a:latin typeface="Bodoni MT" pitchFamily="18" charset="0"/>
              </a:rPr>
              <a:t>/</a:t>
            </a:r>
            <a:r>
              <a:rPr lang="en-US" sz="2400" b="1" dirty="0" err="1" smtClean="0">
                <a:latin typeface="Bodoni MT" pitchFamily="18" charset="0"/>
              </a:rPr>
              <a:t>cihazı</a:t>
            </a:r>
            <a:r>
              <a:rPr lang="en-US" sz="2400" b="1" dirty="0" smtClean="0">
                <a:latin typeface="Bodoni MT" pitchFamily="18" charset="0"/>
              </a:rPr>
              <a:t> var.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2895600"/>
            <a:ext cx="8693806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Evinizde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/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ofisinizde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internete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bağlı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çok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sayıda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cihaz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/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sistem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var.  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2400" y="2286000"/>
            <a:ext cx="860321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</a:rPr>
              <a:t>Çok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sayıda</a:t>
            </a:r>
            <a:r>
              <a:rPr lang="en-US" sz="2400" b="1" dirty="0" smtClean="0">
                <a:latin typeface="Bodoni MT" pitchFamily="18" charset="0"/>
              </a:rPr>
              <a:t> da </a:t>
            </a:r>
            <a:r>
              <a:rPr lang="en-US" sz="2400" b="1" dirty="0" err="1" smtClean="0">
                <a:latin typeface="Bodoni MT" pitchFamily="18" charset="0"/>
              </a:rPr>
              <a:t>güvenlik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alarmı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var</a:t>
            </a:r>
            <a:r>
              <a:rPr lang="en-US" sz="2400" b="1" dirty="0" smtClean="0">
                <a:latin typeface="Bodoni MT" pitchFamily="18" charset="0"/>
              </a:rPr>
              <a:t>! (f/p, </a:t>
            </a:r>
            <a:r>
              <a:rPr lang="en-US" sz="2400" b="1" dirty="0" err="1" smtClean="0">
                <a:latin typeface="Bodoni MT" pitchFamily="18" charset="0"/>
              </a:rPr>
              <a:t>korelasyon</a:t>
            </a:r>
            <a:r>
              <a:rPr lang="en-US" sz="2400" b="1" dirty="0" smtClean="0">
                <a:latin typeface="Bodoni MT" pitchFamily="18" charset="0"/>
              </a:rPr>
              <a:t> </a:t>
            </a:r>
            <a:r>
              <a:rPr lang="en-US" sz="2400" b="1" dirty="0" err="1" smtClean="0">
                <a:latin typeface="Bodoni MT" pitchFamily="18" charset="0"/>
              </a:rPr>
              <a:t>eksikliği</a:t>
            </a:r>
            <a:r>
              <a:rPr lang="en-US" sz="2400" b="1" dirty="0" smtClean="0">
                <a:latin typeface="Bodoni MT" pitchFamily="18" charset="0"/>
              </a:rPr>
              <a:t>)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2400" y="3524563"/>
            <a:ext cx="8603218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İki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tarafı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da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kurcalayan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çok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sayıda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art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niyetli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en-US" sz="2400" b="1" dirty="0" err="1" smtClean="0">
                <a:latin typeface="Bodoni MT" pitchFamily="18" charset="0"/>
                <a:cs typeface="Angsana New" pitchFamily="18" charset="-34"/>
              </a:rPr>
              <a:t>kişi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</a:rPr>
              <a:t> var. </a:t>
            </a:r>
            <a:r>
              <a:rPr lang="en-US" sz="2400" b="1" dirty="0" smtClean="0">
                <a:latin typeface="Bodoni MT" pitchFamily="18" charset="0"/>
                <a:cs typeface="Angsana New" pitchFamily="18" charset="-34"/>
                <a:sym typeface="Wingdings" panose="05000000000000000000" pitchFamily="2" charset="2"/>
              </a:rPr>
              <a:t>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5059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995040"/>
            <a:ext cx="2519106" cy="220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17" grpId="0"/>
      <p:bldP spid="15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9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222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NEDEN  TUZAK  SİSTEM  ?</a:t>
            </a:r>
            <a:endParaRPr lang="tr-TR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6195059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" y="1400175"/>
            <a:ext cx="5969559" cy="3324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799"/>
            <a:ext cx="5562600" cy="38743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47800"/>
            <a:ext cx="6568472" cy="38743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2" y="1204912"/>
            <a:ext cx="7458075" cy="45862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9" y="1257337"/>
            <a:ext cx="7951840" cy="49377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6" y="1269529"/>
            <a:ext cx="7963563" cy="49255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65" y="1160689"/>
            <a:ext cx="7963563" cy="50240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88" y="1143000"/>
            <a:ext cx="8170611" cy="50398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" y="1141570"/>
            <a:ext cx="8888073" cy="505348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67" y="2133600"/>
            <a:ext cx="8371324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66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160725</TotalTime>
  <Words>617</Words>
  <PresentationFormat>On-screen Show (4:3)</PresentationFormat>
  <Paragraphs>119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Angsana New</vt:lpstr>
      <vt:lpstr>Arial</vt:lpstr>
      <vt:lpstr>Bebas</vt:lpstr>
      <vt:lpstr>Bodoni MT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2010-11-16T17:17:44Z</dcterms:created>
  <dcterms:modified xsi:type="dcterms:W3CDTF">2017-06-21T17:14:04Z</dcterms:modified>
</cp:coreProperties>
</file>