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16" r:id="rId2"/>
    <p:sldId id="257" r:id="rId3"/>
    <p:sldId id="412" r:id="rId4"/>
    <p:sldId id="413" r:id="rId5"/>
    <p:sldId id="433" r:id="rId6"/>
    <p:sldId id="447" r:id="rId7"/>
    <p:sldId id="446" r:id="rId8"/>
    <p:sldId id="451" r:id="rId9"/>
    <p:sldId id="448" r:id="rId10"/>
    <p:sldId id="452" r:id="rId11"/>
    <p:sldId id="453" r:id="rId12"/>
    <p:sldId id="455" r:id="rId13"/>
    <p:sldId id="454" r:id="rId14"/>
    <p:sldId id="450" r:id="rId15"/>
    <p:sldId id="449" r:id="rId16"/>
    <p:sldId id="456" r:id="rId17"/>
    <p:sldId id="381" r:id="rId18"/>
    <p:sldId id="268" r:id="rId19"/>
    <p:sldId id="26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C3300"/>
    <a:srgbClr val="0099FF"/>
    <a:srgbClr val="99FF33"/>
    <a:srgbClr val="000000"/>
    <a:srgbClr val="9E0000"/>
    <a:srgbClr val="0083B4"/>
    <a:srgbClr val="00BAFF"/>
    <a:srgbClr val="D58202"/>
    <a:srgbClr val="E8B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3" autoAdjust="0"/>
    <p:restoredTop sz="94641" autoAdjust="0"/>
  </p:normalViewPr>
  <p:slideViewPr>
    <p:cSldViewPr>
      <p:cViewPr varScale="1">
        <p:scale>
          <a:sx n="69" d="100"/>
          <a:sy n="69" d="100"/>
        </p:scale>
        <p:origin x="1233" y="63"/>
      </p:cViewPr>
      <p:guideLst>
        <p:guide orient="horz" pos="12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13E4D-CEA9-4BCB-9A25-D07FE566394D}" type="datetimeFigureOut">
              <a:rPr lang="en-US" smtClean="0"/>
              <a:t>3/25/2016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5319D-8A5F-4DE6-A2B8-B5C1A1339F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448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4991F-FB06-4F49-BEB8-F090D1E10269}" type="datetimeFigureOut">
              <a:rPr lang="en-US" smtClean="0"/>
              <a:t>3/25/2016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33663-E747-42E1-A639-6BBECA93CA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35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71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80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546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39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24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70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90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71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3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01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31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0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986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827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35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7972-1573-4495-B5FA-08E25DA988DA}" type="datetime1">
              <a:rPr lang="en-US" smtClean="0"/>
              <a:t>3/25/2016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9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05ED-439B-4DC3-AAC4-02DE1614F37C}" type="datetime1">
              <a:rPr lang="en-US" smtClean="0"/>
              <a:t>3/25/2016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3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2762-797B-4F5F-A9C6-3190EF927A6F}" type="datetime1">
              <a:rPr lang="en-US" smtClean="0"/>
              <a:t>3/25/2016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7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DA5C-3222-4278-87DB-18BFF5FDB22F}" type="datetime1">
              <a:rPr lang="en-US" smtClean="0"/>
              <a:t>3/25/2016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1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724B-8998-491C-833E-2BCA26A01D96}" type="datetime1">
              <a:rPr lang="en-US" smtClean="0"/>
              <a:t>3/25/2016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082E-B750-4A44-9E5C-043A00E1F416}" type="datetime1">
              <a:rPr lang="en-US" smtClean="0"/>
              <a:t>3/25/2016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FB8C-B999-4C78-BAAE-DAACA5BABDFE}" type="datetime1">
              <a:rPr lang="en-US" smtClean="0"/>
              <a:t>3/25/2016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3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6EFB-6639-4C71-8088-F6A67EB938D6}" type="datetime1">
              <a:rPr lang="en-US" smtClean="0"/>
              <a:t>3/25/2016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1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AC6-67FB-4186-9BDF-711608921996}" type="datetime1">
              <a:rPr lang="en-US" smtClean="0"/>
              <a:t>3/25/2016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4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1080C-378C-4178-8251-F7C41350A8D5}" type="datetime1">
              <a:rPr lang="en-US" smtClean="0"/>
              <a:t>3/25/2016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5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7994-6894-4DD5-A165-6ABF6C1DCD5F}" type="datetime1">
              <a:rPr lang="en-US" smtClean="0"/>
              <a:t>3/25/2016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7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4254-7D95-491A-980C-4B531B6C9324}" type="datetime1">
              <a:rPr lang="en-US" smtClean="0"/>
              <a:t>3/25/2016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1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jpg"/><Relationship Id="rId18" Type="http://schemas.openxmlformats.org/officeDocument/2006/relationships/image" Target="../media/image61.jpg"/><Relationship Id="rId3" Type="http://schemas.openxmlformats.org/officeDocument/2006/relationships/image" Target="../media/image3.pn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17" Type="http://schemas.openxmlformats.org/officeDocument/2006/relationships/image" Target="../media/image60.jp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1.png"/><Relationship Id="rId15" Type="http://schemas.openxmlformats.org/officeDocument/2006/relationships/image" Target="../media/image58.jpg"/><Relationship Id="rId10" Type="http://schemas.openxmlformats.org/officeDocument/2006/relationships/image" Target="../media/image53.jpg"/><Relationship Id="rId19" Type="http://schemas.openxmlformats.org/officeDocument/2006/relationships/image" Target="../media/image62.jpg"/><Relationship Id="rId4" Type="http://schemas.openxmlformats.org/officeDocument/2006/relationships/image" Target="../media/image4.png"/><Relationship Id="rId9" Type="http://schemas.openxmlformats.org/officeDocument/2006/relationships/image" Target="../media/image52.jpg"/><Relationship Id="rId1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mertsarica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mertsarica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ert.sarica@gmail.com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.png"/><Relationship Id="rId10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1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11499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Zararlı</a:t>
            </a:r>
            <a:r>
              <a:rPr lang="en-US" sz="4800" dirty="0" smtClean="0">
                <a:solidFill>
                  <a:srgbClr val="FF0000"/>
                </a:solidFill>
              </a:rPr>
              <a:t>  JavaScript  </a:t>
            </a:r>
            <a:r>
              <a:rPr lang="en-US" sz="4800" dirty="0" err="1" smtClean="0">
                <a:solidFill>
                  <a:srgbClr val="FF0000"/>
                </a:solidFill>
              </a:rPr>
              <a:t>Analizi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48" y="1219200"/>
            <a:ext cx="9154248" cy="50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10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EN  BASİT  YÖNTEM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573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2399" y="1406837"/>
            <a:ext cx="89915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Bir sitede </a:t>
            </a:r>
            <a:r>
              <a:rPr lang="en-US" sz="2400" b="1" dirty="0" err="1" smtClean="0">
                <a:latin typeface="Bodoni MT" pitchFamily="18" charset="0"/>
              </a:rPr>
              <a:t>bulunan</a:t>
            </a:r>
            <a:r>
              <a:rPr lang="tr-TR" sz="2400" b="1" dirty="0" smtClean="0">
                <a:latin typeface="Bodoni MT" pitchFamily="18" charset="0"/>
              </a:rPr>
              <a:t> şüpheli JS dosyasını analiz etmek için wget, </a:t>
            </a:r>
            <a:r>
              <a:rPr lang="tr-TR" sz="2400" b="1" dirty="0" err="1" smtClean="0">
                <a:latin typeface="Bodoni MT" pitchFamily="18" charset="0"/>
              </a:rPr>
              <a:t>Burp</a:t>
            </a:r>
            <a:r>
              <a:rPr lang="tr-TR" sz="2400" b="1" dirty="0" smtClean="0">
                <a:latin typeface="Bodoni MT" pitchFamily="18" charset="0"/>
              </a:rPr>
              <a:t> Suite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tr-TR" sz="2400" b="1" dirty="0" smtClean="0">
                <a:latin typeface="Bodoni MT" pitchFamily="18" charset="0"/>
              </a:rPr>
              <a:t>/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tr-TR" sz="2400" b="1" dirty="0" err="1" smtClean="0">
                <a:latin typeface="Bodoni MT" pitchFamily="18" charset="0"/>
              </a:rPr>
              <a:t>Fiddler</a:t>
            </a:r>
            <a:r>
              <a:rPr lang="en-US" sz="2400" b="1" dirty="0" smtClean="0">
                <a:latin typeface="Bodoni MT" pitchFamily="18" charset="0"/>
              </a:rPr>
              <a:t> / Charles</a:t>
            </a:r>
            <a:r>
              <a:rPr lang="tr-TR" sz="2400" b="1" dirty="0" smtClean="0">
                <a:latin typeface="Bodoni MT" pitchFamily="18" charset="0"/>
              </a:rPr>
              <a:t> </a:t>
            </a:r>
            <a:r>
              <a:rPr lang="en-US" sz="2400" b="1" dirty="0" smtClean="0">
                <a:latin typeface="Bodoni MT" pitchFamily="18" charset="0"/>
              </a:rPr>
              <a:t>vb. </a:t>
            </a:r>
            <a:r>
              <a:rPr lang="tr-TR" sz="2400" b="1" dirty="0" smtClean="0">
                <a:latin typeface="Bodoni MT" pitchFamily="18" charset="0"/>
              </a:rPr>
              <a:t>araçlarından faydalanabilirsin</a:t>
            </a:r>
            <a:r>
              <a:rPr lang="en-US" sz="2400" b="1" dirty="0" err="1" smtClean="0">
                <a:latin typeface="Bodoni MT" pitchFamily="18" charset="0"/>
              </a:rPr>
              <a:t>i</a:t>
            </a:r>
            <a:r>
              <a:rPr lang="tr-TR" sz="2400" b="1" dirty="0" smtClean="0">
                <a:latin typeface="Bodoni MT" pitchFamily="18" charset="0"/>
              </a:rPr>
              <a:t>z.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7999" y="2340858"/>
            <a:ext cx="89860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Remnux üzerinde yer alan wget ile bir sitenin içeriğini diske kaydetmek için;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3255258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wget "http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://www.zararlisite.com" –user-agent="Mozilla/5.0 (compatible; MSIE 9.0; Windows NT 6.1; Trident/5.0) "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4169658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Fiddler çalıştırıldığı anda internet tarayıcısına kendini proxy olarak tanımlar ve tüm trafiği kayıt altına alır.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084058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Burp Suite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için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internet tarayıcısının </a:t>
            </a:r>
            <a:r>
              <a:rPr lang="tr-TR" sz="2400" b="1" dirty="0" err="1" smtClean="0">
                <a:latin typeface="Bodoni MT" pitchFamily="18" charset="0"/>
                <a:cs typeface="Angsana New" pitchFamily="18" charset="-34"/>
              </a:rPr>
              <a:t>proxy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 ayarları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manuel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olarak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tanımlanmalıdır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4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4" grpId="0"/>
      <p:bldP spid="17" grpId="0"/>
      <p:bldP spid="2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11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ANALİZ  YÖNTEMLERİ  (STATİK)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573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2399" y="1406837"/>
            <a:ext cx="579120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JavaScript </a:t>
            </a:r>
            <a:r>
              <a:rPr lang="en-US" sz="2400" b="1" dirty="0" err="1" smtClean="0">
                <a:latin typeface="Bodoni MT" pitchFamily="18" charset="0"/>
              </a:rPr>
              <a:t>dosyasını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indirip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Notepad++ </a:t>
            </a:r>
            <a:r>
              <a:rPr lang="en-US" sz="2400" b="1" dirty="0" err="1" smtClean="0">
                <a:latin typeface="Bodoni MT" pitchFamily="18" charset="0"/>
              </a:rPr>
              <a:t>gibi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araçla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statik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olarak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analiz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edebilirsiniz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8000" y="2452554"/>
            <a:ext cx="578759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Kodlar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gizlenmiş</a:t>
            </a:r>
            <a:r>
              <a:rPr lang="en-US" sz="2400" b="1" dirty="0" smtClean="0">
                <a:latin typeface="Bodoni MT" pitchFamily="18" charset="0"/>
              </a:rPr>
              <a:t> (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obfuscated</a:t>
            </a:r>
            <a:r>
              <a:rPr lang="en-US" sz="2400" b="1" dirty="0" smtClean="0">
                <a:latin typeface="Bodoni MT" pitchFamily="18" charset="0"/>
              </a:rPr>
              <a:t>) </a:t>
            </a:r>
            <a:r>
              <a:rPr lang="en-US" sz="2400" b="1" dirty="0" err="1" smtClean="0">
                <a:latin typeface="Bodoni MT" pitchFamily="18" charset="0"/>
              </a:rPr>
              <a:t>ise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hayat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kısa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dirty="0" err="1" smtClean="0">
                <a:latin typeface="Bodoni MT" pitchFamily="18" charset="0"/>
              </a:rPr>
              <a:t>genç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yaşta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gözlerinizi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bozmak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istemeyebilirsiniz</a:t>
            </a:r>
            <a:r>
              <a:rPr lang="en-US" sz="2400" b="1" dirty="0" smtClean="0">
                <a:latin typeface="Bodoni MT" pitchFamily="18" charset="0"/>
              </a:rPr>
              <a:t>. </a:t>
            </a:r>
            <a:r>
              <a:rPr lang="en-US" sz="2400" b="1" dirty="0" smtClean="0">
                <a:latin typeface="Bodoni MT" pitchFamily="18" charset="0"/>
                <a:sym typeface="Wingdings" panose="05000000000000000000" pitchFamily="2" charset="2"/>
              </a:rPr>
              <a:t>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3560058"/>
            <a:ext cx="56858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Statik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analizde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Kahu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Security</a:t>
            </a:r>
            <a:r>
              <a:rPr lang="en-US" sz="2400" b="1" dirty="0" err="1" smtClean="0">
                <a:latin typeface="Bodoni MT" pitchFamily="18" charset="0"/>
              </a:rPr>
              <a:t>’nin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araçları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hayatınızı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kolaylaştıracaktır</a:t>
            </a:r>
            <a:r>
              <a:rPr lang="en-US" sz="2400" b="1" dirty="0" smtClean="0">
                <a:latin typeface="Bodoni MT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" y="4433754"/>
            <a:ext cx="568583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Basit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analizler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için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Script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Deobfuscator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ve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JavaScript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Deobfuscator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,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ileri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seviye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için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Revelo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araçlarını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kullanabilirsiniz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541258"/>
            <a:ext cx="56858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Gizlenmiş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kodlara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karşı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JSDetox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aracını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kullanabilirsiniz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00200"/>
            <a:ext cx="3276600" cy="40386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15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4" grpId="0"/>
      <p:bldP spid="17" grpId="0"/>
      <p:bldP spid="2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12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ANALİZ  YÖNTEMLERİ  (STATİK)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573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887" y="1545771"/>
            <a:ext cx="5486826" cy="4663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887" y="1513386"/>
            <a:ext cx="5563026" cy="4696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887" y="1499771"/>
            <a:ext cx="5563026" cy="4715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67" y="1500033"/>
            <a:ext cx="5529245" cy="4672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71" y="1499770"/>
            <a:ext cx="5548341" cy="47170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13386"/>
            <a:ext cx="5524712" cy="4711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67" y="1512811"/>
            <a:ext cx="5543930" cy="47028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1512811"/>
            <a:ext cx="5600912" cy="46967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1507289"/>
            <a:ext cx="5600911" cy="4709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82" y="1500619"/>
            <a:ext cx="6641347" cy="47089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80" y="1479614"/>
            <a:ext cx="6747487" cy="4387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00" y="1378209"/>
            <a:ext cx="7600000" cy="4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9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0" y="2890837"/>
            <a:ext cx="5581490" cy="19859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13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ANALİZ  YÖNTEMLERİ  (DİNAMİK)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573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2399" y="1406837"/>
            <a:ext cx="60198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Can </a:t>
            </a:r>
            <a:r>
              <a:rPr lang="en-US" sz="2400" b="1" dirty="0" err="1" smtClean="0">
                <a:latin typeface="Bodoni MT" pitchFamily="18" charset="0"/>
              </a:rPr>
              <a:t>dostunuz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OllyDbg</a:t>
            </a:r>
            <a:r>
              <a:rPr lang="en-US" sz="2400" b="1" dirty="0" smtClean="0">
                <a:latin typeface="Bodoni MT" pitchFamily="18" charset="0"/>
              </a:rPr>
              <a:t>/</a:t>
            </a:r>
            <a:r>
              <a:rPr lang="en-US" sz="2400" b="1" dirty="0" err="1" smtClean="0">
                <a:latin typeface="Bodoni MT" pitchFamily="18" charset="0"/>
              </a:rPr>
              <a:t>ImmDbg</a:t>
            </a:r>
            <a:r>
              <a:rPr lang="en-US" sz="2400" b="1" dirty="0" smtClean="0">
                <a:latin typeface="Bodoni MT" pitchFamily="18" charset="0"/>
              </a:rPr>
              <a:t>/IDA </a:t>
            </a:r>
            <a:r>
              <a:rPr lang="en-US" sz="2400" b="1" dirty="0" err="1" smtClean="0">
                <a:latin typeface="Bodoni MT" pitchFamily="18" charset="0"/>
              </a:rPr>
              <a:t>işinize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yaramayacaktır</a:t>
            </a:r>
            <a:r>
              <a:rPr lang="en-US" sz="2400" b="1" dirty="0" smtClean="0">
                <a:latin typeface="Bodoni MT" pitchFamily="18" charset="0"/>
              </a:rPr>
              <a:t>. </a:t>
            </a:r>
            <a:r>
              <a:rPr lang="en-US" sz="2400" b="1" dirty="0" smtClean="0">
                <a:latin typeface="Bodoni MT" pitchFamily="18" charset="0"/>
                <a:sym typeface="Wingdings" panose="05000000000000000000" pitchFamily="2" charset="2"/>
              </a:rPr>
              <a:t>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8000" y="2264658"/>
            <a:ext cx="6090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SpiderMonkey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ile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REMnux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üzerinde</a:t>
            </a:r>
            <a:r>
              <a:rPr lang="en-US" sz="2400" b="1" dirty="0" smtClean="0">
                <a:latin typeface="Bodoni MT" pitchFamily="18" charset="0"/>
              </a:rPr>
              <a:t> JS </a:t>
            </a:r>
            <a:r>
              <a:rPr lang="en-US" sz="2400" b="1" dirty="0" err="1" smtClean="0">
                <a:latin typeface="Bodoni MT" pitchFamily="18" charset="0"/>
              </a:rPr>
              <a:t>dosyasını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analiz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edebilirsiniz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3200400"/>
            <a:ext cx="6019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Chrome’da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Bodoni MT" pitchFamily="18" charset="0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hrome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DevTools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ile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dinamik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analiz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gerçekleştirebilirsiniz</a:t>
            </a:r>
            <a:r>
              <a:rPr lang="en-US" sz="2400" b="1" dirty="0" smtClean="0">
                <a:latin typeface="Bodoni MT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3598" y="4191000"/>
            <a:ext cx="60086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Firefox’ta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ise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Firebug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eklentisi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ile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dinamik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analiz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gerçekleştirebilirsiniz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5105400"/>
            <a:ext cx="5760647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Seç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,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beğen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,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kullan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 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  <a:sym typeface="Wingdings" panose="05000000000000000000" pitchFamily="2" charset="2"/>
              </a:rPr>
              <a:t>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396094"/>
            <a:ext cx="2819400" cy="42672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22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4" grpId="0"/>
      <p:bldP spid="17" grpId="0"/>
      <p:bldP spid="22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14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FIREBUG  HATA  AYIKLAYICISI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573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2399" y="1406837"/>
            <a:ext cx="8991599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Firebug, Firefox internet tarayıcısı için geliştirilmiş bir hata ayıklama eklentisidir.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7999" y="2259849"/>
            <a:ext cx="89860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Bu eklenti </a:t>
            </a:r>
            <a:r>
              <a:rPr lang="en-US" sz="2400" b="1" dirty="0" err="1" smtClean="0">
                <a:latin typeface="Bodoni MT" pitchFamily="18" charset="0"/>
              </a:rPr>
              <a:t>ile</a:t>
            </a:r>
            <a:r>
              <a:rPr lang="tr-TR" sz="2400" b="1" dirty="0" smtClean="0">
                <a:latin typeface="Bodoni MT" pitchFamily="18" charset="0"/>
              </a:rPr>
              <a:t> istenilen fonksiyonlara kesme noktası koyularak</a:t>
            </a:r>
            <a:r>
              <a:rPr lang="en-US" sz="2400" b="1" dirty="0" smtClean="0">
                <a:latin typeface="Bodoni MT" pitchFamily="18" charset="0"/>
              </a:rPr>
              <a:t> (breakpoint)</a:t>
            </a:r>
            <a:r>
              <a:rPr lang="tr-TR" sz="2400" b="1" dirty="0" smtClean="0">
                <a:latin typeface="Bodoni MT" pitchFamily="18" charset="0"/>
              </a:rPr>
              <a:t> J</a:t>
            </a:r>
            <a:r>
              <a:rPr lang="en-US" sz="2400" b="1" dirty="0" err="1" smtClean="0">
                <a:latin typeface="Bodoni MT" pitchFamily="18" charset="0"/>
              </a:rPr>
              <a:t>avaScript</a:t>
            </a:r>
            <a:r>
              <a:rPr lang="tr-TR" sz="2400" b="1" dirty="0" smtClean="0">
                <a:latin typeface="Bodoni MT" pitchFamily="18" charset="0"/>
              </a:rPr>
              <a:t> kodu adım adım analiz edilebilir</a:t>
            </a:r>
            <a:r>
              <a:rPr lang="en-US" sz="2400" b="1" dirty="0" err="1" smtClean="0">
                <a:latin typeface="Bodoni MT" pitchFamily="18" charset="0"/>
              </a:rPr>
              <a:t>siniz</a:t>
            </a:r>
            <a:r>
              <a:rPr lang="tr-TR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3098049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JS kodunu analiz etmeden önce Firebug’ın JS kodu çalışmadan önce devreye girebilmesi için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debugger;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 komutu kullanılmalıdır.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3941058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OllyDbg gibi kısa yol tuşları ile kod üzerinde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ilerleyebilirsiniz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 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  <a:sym typeface="Wingdings" panose="05000000000000000000" pitchFamily="2" charset="2"/>
              </a:rPr>
              <a:t>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" y="4648200"/>
            <a:ext cx="88280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F8: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Run</a:t>
            </a:r>
          </a:p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F10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:</a:t>
            </a:r>
            <a:r>
              <a:rPr lang="tr-TR" sz="2400" b="1" dirty="0" smtClean="0">
                <a:latin typeface="Bodoni MT" pitchFamily="18" charset="0"/>
              </a:rPr>
              <a:t>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Step Over</a:t>
            </a:r>
          </a:p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F11: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Step Into</a:t>
            </a:r>
          </a:p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Shift + F11: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Step Out</a:t>
            </a:r>
            <a:endParaRPr lang="tr-TR" sz="2400" b="1" dirty="0"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1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4" grpId="0"/>
      <p:bldP spid="17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15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ÖZETLE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JAVASCRIPT  ANALİZİ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573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2399" y="1406837"/>
            <a:ext cx="89915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Okunaklı olmayan, gizlenmiş (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obfuscated</a:t>
            </a:r>
            <a:r>
              <a:rPr lang="tr-TR" sz="2400" b="1" dirty="0" smtClean="0">
                <a:latin typeface="Bodoni MT" pitchFamily="18" charset="0"/>
              </a:rPr>
              <a:t>) J</a:t>
            </a:r>
            <a:r>
              <a:rPr lang="en-US" sz="2400" b="1" dirty="0" err="1" smtClean="0">
                <a:latin typeface="Bodoni MT" pitchFamily="18" charset="0"/>
              </a:rPr>
              <a:t>avaScript</a:t>
            </a:r>
            <a:r>
              <a:rPr lang="tr-TR" sz="2400" b="1" dirty="0" smtClean="0">
                <a:latin typeface="Bodoni MT" pitchFamily="18" charset="0"/>
              </a:rPr>
              <a:t> kodunu, okunaklı hale getirmek mümkün olabilir.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7999" y="2188458"/>
            <a:ext cx="89860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Gizleme fonksiyonunun çözülmesinde, paketleyicilerde</a:t>
            </a:r>
            <a:r>
              <a:rPr lang="en-US" sz="2400" b="1" dirty="0" smtClean="0">
                <a:latin typeface="Bodoni MT" pitchFamily="18" charset="0"/>
              </a:rPr>
              <a:t> (packers)</a:t>
            </a:r>
            <a:r>
              <a:rPr lang="tr-TR" sz="2400" b="1" dirty="0" smtClean="0">
                <a:latin typeface="Bodoni MT" pitchFamily="18" charset="0"/>
              </a:rPr>
              <a:t> izlenen yöntem izlenebilir.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3026658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Gizlenmiş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J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ava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S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cript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kodunun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açıldıktan 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sonra 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eval() 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veya 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document.write() 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fonksiyonlarını çağırması gerekmektedir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3941058"/>
            <a:ext cx="8828002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I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nternet tarayıcı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sı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için özel olarak geliştirilmiş hata ayıklayıcılardan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faydalanarak açılmış koda kesme noktaları sayesinde erişim sağlanabilir.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4" grpId="0"/>
      <p:bldP spid="17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16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ANGLER  İSTİSMAR  KİTİ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573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2399" y="1406837"/>
            <a:ext cx="89915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Angler </a:t>
            </a:r>
            <a:r>
              <a:rPr lang="en-US" sz="2400" b="1" dirty="0" err="1" smtClean="0">
                <a:latin typeface="Bodoni MT" pitchFamily="18" charset="0"/>
              </a:rPr>
              <a:t>istismar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kitindeki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gizlenmiş</a:t>
            </a:r>
            <a:r>
              <a:rPr lang="en-US" sz="2400" b="1" dirty="0" smtClean="0">
                <a:latin typeface="Bodoni MT" pitchFamily="18" charset="0"/>
              </a:rPr>
              <a:t> (obfuscated) JavaScript </a:t>
            </a:r>
            <a:r>
              <a:rPr lang="en-US" sz="2400" b="1" dirty="0" err="1" smtClean="0">
                <a:latin typeface="Bodoni MT" pitchFamily="18" charset="0"/>
              </a:rPr>
              <a:t>kodu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içinde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alan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adresi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birlikte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bulalım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355734"/>
            <a:ext cx="8814456" cy="48388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9" y="1371600"/>
            <a:ext cx="8807915" cy="48388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8807915" cy="48058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6" y="1371600"/>
            <a:ext cx="8787782" cy="48058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8787782" cy="48058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1" y="1371600"/>
            <a:ext cx="8767739" cy="48058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2" y="1371600"/>
            <a:ext cx="8757754" cy="48058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4337"/>
            <a:ext cx="8757754" cy="48003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368863"/>
            <a:ext cx="8807915" cy="48033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00636"/>
            <a:ext cx="8807915" cy="47452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18716"/>
            <a:ext cx="8807915" cy="47287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5" y="1371599"/>
            <a:ext cx="8807915" cy="48006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4" y="1349216"/>
            <a:ext cx="8853880" cy="4877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216"/>
            <a:ext cx="9144000" cy="489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17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SONUÇ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JS </a:t>
            </a:r>
            <a:r>
              <a:rPr lang="en-US" sz="2400" b="1" dirty="0" err="1" smtClean="0">
                <a:latin typeface="Bodoni MT" pitchFamily="18" charset="0"/>
              </a:rPr>
              <a:t>analizi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dirty="0" err="1" smtClean="0">
                <a:latin typeface="Bodoni MT" pitchFamily="18" charset="0"/>
              </a:rPr>
              <a:t>artan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siber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tehditler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nedeniyle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siber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güvenlik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uzmanları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için</a:t>
            </a:r>
            <a:r>
              <a:rPr lang="en-US" sz="2400" b="1" dirty="0" smtClean="0">
                <a:latin typeface="Bodoni MT" pitchFamily="18" charset="0"/>
              </a:rPr>
              <a:t> her </a:t>
            </a:r>
            <a:r>
              <a:rPr lang="en-US" sz="2400" b="1" dirty="0" err="1" smtClean="0">
                <a:latin typeface="Bodoni MT" pitchFamily="18" charset="0"/>
              </a:rPr>
              <a:t>geçen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gün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daha</a:t>
            </a:r>
            <a:r>
              <a:rPr lang="en-US" sz="2400" b="1" dirty="0" smtClean="0">
                <a:latin typeface="Bodoni MT" pitchFamily="18" charset="0"/>
              </a:rPr>
              <a:t> da </a:t>
            </a:r>
            <a:r>
              <a:rPr lang="en-US" sz="2400" b="1" dirty="0" err="1" smtClean="0">
                <a:latin typeface="Bodoni MT" pitchFamily="18" charset="0"/>
              </a:rPr>
              <a:t>önem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kazanmaktadır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598" y="2300154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PDF </a:t>
            </a:r>
            <a:r>
              <a:rPr lang="en-US" sz="2400" b="1" dirty="0" err="1" smtClean="0">
                <a:latin typeface="Bodoni MT" pitchFamily="18" charset="0"/>
              </a:rPr>
              <a:t>gibi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ofis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dosyalarında</a:t>
            </a:r>
            <a:r>
              <a:rPr lang="en-US" sz="2400" b="1" dirty="0" smtClean="0">
                <a:latin typeface="Bodoni MT" pitchFamily="18" charset="0"/>
              </a:rPr>
              <a:t> da </a:t>
            </a:r>
            <a:r>
              <a:rPr lang="en-US" sz="2400" b="1" dirty="0" err="1" smtClean="0">
                <a:latin typeface="Bodoni MT" pitchFamily="18" charset="0"/>
              </a:rPr>
              <a:t>JavaScript’in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kullanılabilmesi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dirty="0" err="1" smtClean="0">
                <a:latin typeface="Bodoni MT" pitchFamily="18" charset="0"/>
              </a:rPr>
              <a:t>atak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yüzeyini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arttırmaktadır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 smtClean="0"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3295963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Hem </a:t>
            </a:r>
            <a:r>
              <a:rPr lang="en-US" sz="2400" b="1" dirty="0" err="1" smtClean="0">
                <a:latin typeface="Bodoni MT" pitchFamily="18" charset="0"/>
              </a:rPr>
              <a:t>analiz</a:t>
            </a:r>
            <a:r>
              <a:rPr lang="en-US" sz="2400" b="1" dirty="0" smtClean="0">
                <a:latin typeface="Bodoni MT" pitchFamily="18" charset="0"/>
              </a:rPr>
              <a:t> hem de static </a:t>
            </a:r>
            <a:r>
              <a:rPr lang="en-US" sz="2400" b="1" dirty="0" err="1" smtClean="0">
                <a:latin typeface="Bodoni MT" pitchFamily="18" charset="0"/>
              </a:rPr>
              <a:t>analiz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için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faydalanabileceğiniz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çok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sayıda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araç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olduğunu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unutmayın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7885" y="4364331"/>
            <a:ext cx="3508228" cy="191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03" y="7936"/>
            <a:ext cx="9125797" cy="622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18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ata:image/jpeg;base64,/9j/4AAQSkZJRgABAQAAAQABAAD/2wCEAAkGBhAREBIUEhISFBQQEhQREBIUFQ8VEBUUFBAVFBQQFRQXHCYeFxkjGRQUHy8gIycpLCwsFR4xNTAqNSYrLCkBCQoKDgwOGg8PGikkHiQtKSwqKSwpLCwsLCksKSkpLCwsLCwsLCwpKSwpLCkpLCksLCksLCkpLCwsKSwpLCwsKf/AABEIAOYA2wMBIgACEQEDEQH/xAAbAAEAAQUBAAAAAAAAAAAAAAAABQEDBAYHAv/EAD0QAAIBAgQEAgkBBgUFAQAAAAABAgMRBAUhMQYSQVFhcQcTIjJCUoGRobEUYnLB0fAjJDOSshY0Q6LhFf/EABoBAQADAQEBAAAAAAAAAAAAAAACAwQFAQb/xAAnEQACAgEEAQQCAwEAAAAAAAAAAQIDEQQSITETBSIyQVGRQnGBYf/aAAwDAQACEQMRAD8A7iAAAAUuAVBS5UAAAAAAAAAAAAAAAAAAAAAAApcqAAUuVAAKXABUAAA8ti5DZ3xFGj7EVz1HtFa28WRlJRWWRlNQWWTLkY1XMqUd5x+6NajlmNxOtSp6uL2Wv6IyIcEU/iqzf2KvJJ9Io8tj+Mf2TH/7dC/voyKWOpy92UX9TWcTwTZXp1HfsyArqtRlaV1boQds4fJFcrrK+Zo6ZcqaZkfFLUlGo7xk7JvdM3JMvhNTWUaa7FYsoqACZYAAAAAAAAAAAACjZUs4mqoRcntFNsDOCzjsyp0Y3nK3buQVXjJyf+FSnJd7MZXl37VJ16ybi2/VweySe9jYqWHhFWjFLyRR758rhGf3z5TwjWHxViFvQlbyZdocbxvacHH9TZWkYeNyajVVpQXmtGvEbJrqR547F1IYPOqVTaSv2Zn3Od5rlk8LP2W+XdeJLZBxNqoTej0u+j7EYXc7ZEK9R7ts+zbitzypA0mzJYx2I5Kcp/LFv8ELwzlicfX1NZ1G5Jvorkrm2Gc6FSK3lFpGFw1mEJUYwvadNcsovfQpljes/golh2LcTDI7E59Rg7N/VWJCorprurHOOI6EqdTlveXRLx2PLZuOMHl85QxtR0WhVU4qUXdPVEPxPl6nT5rarqSGS0HDD0oy3UFfzKZxNKjK/W363JTWYckrFmDycxlpfw/kdNyXEc+HpS7wX9DmeKlrJ927HTMjw/q8PSi91BX+upn0v2ZdGuyQAKXNp0ALmHj82o0VepUjHzev2NYx3pMwsG+VSn4rRfkqnbCHbKZ311/Jm53FzmOK9LE/gpxXi22/sYD9J2KvvFL+FGd62pfZkfqNC+zrtxc5JT9JmI6y/wDWJm4X0l1b+1KL8HGx4tdUwvUqWdN5iqNLwnpAT9+mn/A/6k9l/E2Gq6KajJ/DLR/S+5ohdCfTNNeorn0yXMDOsO50KkVu4uxm8xRlrWUXtZWCH4ZxsZ0Ipe9Bcsl1VvAla9RqMmt0m0ROO4ebn6yjN059flfmi06uPirOnTl05k7LzKVJxWGiiLcFta/0hcfxNUjPRvTd9PI3LBVnOnGTVnJJtfQ1XDcH1KlVTrtJJ8zguut7G4QikrLpovoeVKS5keURksuREcT4dSo3e6ehz5Ts3Y33ifGKNO33NAUHJqK3m1FLzM97zYkjHqXutSR0/J6rlQpt7uKuZpYwNDkpwj8sUvwXrG9HUiuMCxE4/hylUlzrmhP5oaMl7FbHkoqXZ44qXDICOQ11p+1VLeSvbzL+B4co05c7vOfzT117kweWRVcVzgiqoot1qyhFt7I0viTiDmvGPkZHFOctezF73S8O7MXhLIVWl66orwi7U4v4n8zM8pO2WxdGScndLxx6PHDXDM6s41asXGnF3jF7ya2duxvqRSK/BVmmEFFYRrrrUFhFJOxoHF3pEVNypYZpyWkqm6XhHv5l70k8UOjBUKbtOqrzfWMPDxZq/DXCXPFVsQrQesKfWf7z7IxX2znPxVf6zBqb5zn4ae/t/ghIRxWLm7KdSTerb0XnLZEthuBar1q1IQ7xXtS/obpQoO3LTgox2SirIz8Pkje4hoYrmfIr9OgubHlmkw4Iw63nUl9Ev0Pb4Ow/T1n3Og0sjikXVk0expWnqX8TUtJSv4nMq3BcH7s5rzSaIjG8M1qetlNd47/Y7HLJo9jGxGRroQnpapLohPRVSXRxRRnH3W9OhlYfN38X32Nz4i4U3nBWkt10Zo2OwltUvM5V9MqXwcTU6eVEuDbsl4yq0be16yHWDeqX7rOi5PnNLEwU6cv4o9YvszgVKu4k7kPEc8LVVSL9lu1WPRx66dzRptU84Zp0etedsjuCYsY+CxUakIzg7xmlJPwaL05WTfY62Tu5WDzVqqKu3ZEHmfFEaei3/P8A8IriTPm24xdv5Ij8i4cninzzbjTvv8U/IyyslN7YGKV07Jba/wBmHmGaSry2b192N239jYuFeGJxmq1ZWa/04dvFmx4DKaNFWpwS8ev3MyxOulR5fZZXp1F7nywkVANBqAAABZxcrQk+yZeLOLjeEl3izx9Hj6OY5zUcqkvt9zo2T4dU6FKKWigv0Oc5nG1SX92OgcN4z1uGpy7Llf0Mem+zBo+2Sh4kz2WcQm4yS35XY2M3vo43W/z+aS5tYesd/CENLfdfk3+hh/WS0WkdEuiXRfY59wdK2Nmnu1NfXnOs5Vh7RuYtEk4uT7bOdoMOMpfbZewmAjFbGVZI9nmSNx0izicXCCvKSivEjXxZhU7OpbW2qlb7mocQZy3UqSfwycYrtbQ03EZ9KTd9jmz1rUsJHIs9QcZ7UjutGvGcU4tST2aehdObeivOJSdenJ+zDllBdE23c6RFm+Et0cnTrnvjuLOJwqktjmfFuTKnVkktJrmj531OqWNT47wy5Kcuqk1+CnVR3Vso1kN1T/4ccrQtJrsIy0ZkZnC1RrxMS+58/HiR8vDizg6r6L83c8M4N/6U3H6PVG2Z1iOWk/HQ5n6LKzXrv44/8TfuJOd0VyxctenkfQxbdR9RFvw5NIcXVqpfPNR+lzp+EwypwjGO0VZHOcpwdX9opJ056TTbafc6ZYjpo4jyeaSG2PIRUA1GwAAAAAAM8yPR5YBreN4ewkZOVXmd3e13b8EtlFShyKNGyS+Fbmt8XynGT3Seqf8AIxeC/WyxLaUuRQalJ7N9LdzLGbU9qRjjNqzaom/HmR6KWNRsOMcXZfUwWOdSCtGcvWU30196D/J0XhPiOliqS5WlNJc9N+8n4d0ZHEeS08RScZx5l07p90cxxfCOKw8+fDyb5dYuLtNL+Zz5RnRNyisxZy3CzSzcoLMX9faOzKRVs5Lg/SDmFDStT9Yl80ZRl/uJFel5W/7bXtz6fexYtXXjngujrqsc5X9lzjrKuScqi9ypv4SOZYypyp/U2fO+KcXjnZQah8NOCk/q31MPBcGVas1Kv7EFZ8r96Xg+xhcFdZmC4OY61fdurXBOejLCyhTdR71paeMVsdXwz9lGp5HgEuVRVox0S6WNvpKyR2IR2xwd6ENkdp7Nb40l/hwXeX8jYnM0PjLNlKUmn7MFyrxfVmfVTUa2ZdbYo1PP2c5zeSdSXmR9SVky9iKnNJvuYOMqXtFbyaX30scOqO+Z85THfYdA9GNG1KUvnqf8dDo2OzVUYLva5q3CGW+ppU4fLFX83uT+fZJOtFOD9pKzT6nfxKNeI9n1G2UasR7LWVcURqVFGXxe6zZTR8j4UrxrRnVSjGDulfVs3glVux7iVO7b7gAC0uAAAAAABQqAC3VoxkvaSfmkxSoxirRSS8EkXADzAAAPTzOCaI7F5WnqiTABrdTBzW6v5pP9S2qCX/ip3/gh/Q2ZwTPDw0exHajzCZrs+b4YpeSSf4LdHKJSd3fxNmWGj2PUYJHq46HXRiYLAqCMqpVUU22kl1exj4/MIUo80n5Lq2aJxBxM3rN2XwwRnu1Ealz2ZdRqoUr8snM84njytQdo29qf8kcxzzOPWvljsjFzPO51W9bR7ETCdSrLkoxcpPt+vgciUrNRI4U5WaqWRiMSorxJzgrIJVJ/tFRPlX+kn1fzeRlZLwIk1PENSktVTV+W/j3N+yzLbtWVl0S2SOlp9Ns5Z1dLo/HyyUyPC9TYLFjCYdRVjINx0zzY9AAAAAAAAAAAAAAAAAAAAAAAAAAAsYrEqnByk9Ev7ReZqfFuZa8l9Ie1Pz6Ipus8cGyi+3xQcjX+JOIHrKW79yPyo0DHY2U25SZlZvj3Vm+yehEKhKvVjShfV626LqzhRUrpnzcVLUWcl7K8rq42pyx9mmvfm9rdvFnSMmyGnRioUo2+aXxS8Wy1k2WunCNOlCyXW276yfibXl+WVFZ2O3VWq10fQUVRrjwimByS+5O4bCKC2MaMKqDr1FumXbjRvJFMqRscwkXY4/uhuQ3ozCpZhiIsvEskkwAAegAAAAAABnlsA9Ax6uOpx96SRaWb0fnRHcvyRckvszQWYYqMtpJ/VF1M9zklnJUFCp6AUZUowCk5WTfZXOT8VY9tTd/fk7eR1HMJ2pTfaL/Q4xxHP2YnN18sJI5Hqcmkka7OWjZsfo+y5NVKrWspckfLfQ1qovZZ0T0eYf8Ay1Pxcn+WU6CKbyUemQTeTdsnwCSvYmEWYR5YaGHWryOs5YO25YJIWIzDYiXOkvr5Eoj1ckk8lirhIy6akfWocrJcxsXEjJEJxWMkapGXhMW72ez2MSS1KLdeZXFvJXFtMnUCkdipeaAAAAAACjIbMcdOU1Spbv3n2Jlsgr+rxb5tqnuvxK7HwU2t8IvUOHoW9tuT666F15BR+X8kjFlZM92RJeOH4IWpw4vgnJeZjyjiqPXmj9yc/aod0XNGR2RfRHxxfxInB8QReklZ7ErTrKSuncwMxyeFRXWkujRB08RUoys3azszzc4dkXOUPkbdcMwcBmUait1M65annlFykmsoxM1X+DU/hf6HGOIndR+p2vGRvTmv3JfozhOc4h3s07x0aszn62DljBy/UYOWMEW9jfvRpiZOk0lfkqNfi5zqdSb0UJf7ZHQPRlhqlOM+dOKnK6T3K9JBxeGVaCuUHhnTo1qlvcLEsJOT1sjOpPRHpHT2nZ2ljDYNQ8X3Mg8ylbcx62Lse5SDaRkuSRhYuuY9TGM8ww059PqyDbfRBycuEW2y/gaDlK72W3iX6WWreTv4dDNjGx7GOBGGCqKgEy0AAAAAApYxcbgY1Y2a8U+qZllGjxrJ40n2Q8MTVoezUXNDZTW/1Rmft1OcXaa1XfUy2jCr5PRnvGz7rQhhror2yXRreKxLTdpaImeHa85KTd+X4bnv/pujfW78L6ElSpKKSSsl0Iwg08shXW4vLLhCZ/hVpLvdP+pNkTndRWt2uSs+JO34s16jXcXvtsbXleN9ZC73WjNOb1ZPcMXvU7afcopbzgz6dvOCekjW86yuDblyQXd2j+pskmaJxFnnM5Nu0INxjFdbaNssutVcctFmoujVHLWS3CFO9lKF+2iJjLsukmmc3xOfKTtY2Hgri+ccRChOXNCo+WF94y6JPsZ6dWpyw0ZtPrVY8Nfo6bSjZITnYrFmPi5m5vCOi3hGNicSzGSbdlq2HuzLyyGsmVLllEfcy9hsDGOr1ZlWBUuNBSxUAAAAAAAAAAAAAAFGGR2YZhy6L6kZSUVlkZSUVlmZUxEVuzGnmkF/djWsRmMpdbIt0MLVqv2It+L2KPJJ9GbzSl8TYa+eRWzX6kJjcc5vS5lU+Gar3nFfS5ejwo+tV/RWPHCcuzxwsn2Qau2ktZN6I2/JsD6qmk93qymByalS1irv5nuZ6La4bS6urYeakbprurfc45xDzRlUpyunGT+qu7P7HZWajxjwzDEe1rGdrcy6+DK9RV5IlWqo80cI47Oy3LuQVpSxlDku2ppv6E5W4Am5e1WVr9Iu5NZBwtSwzvC8pvRzlv8AQyU6RwllmLT6Fwlk6RltfmiVxpayek1HUzqk0tzptcHWfRDtPxMvLlJN6OxdljbFaeOTaT6kI4RCODKRUoipYWgAAAAAAAAAAAAAAFrE1OWLfgalmFa8rG1Y2hzwcU7X6mt4vJa0btJSXgUWpvozXxcui1lWX+uqWl7sdX/Q26FNJJJWS6EPw7hJRjJyTTb/AATZOuOEW1xxEpYqAWFgAAALVWipLUugAh62SRbuXMPk8Y6koADxTp2PGIouS0LxQ8YImeGnf3WeqOBm2r6IlAebUQUEgioQJEwAAAAAAAAAAAAUZUpYAhs0x7jJrXTYwcPnck/BbomsxyyNVb2a2aIWfDFW/vxt9blEoSzlGaUJ7so2PD1VKKktmrl0sYWhyQjFfCrF5FyNC6KgA9PQAAAAAAAAAAAAAAAAAAAAAAAAAAAAAAAACjKAAA9AA9AAB4AAAAAAAAAAAAAAAAAAAAAAAAAA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4" descr="data:image/jpeg;base64,/9j/4AAQSkZJRgABAQAAAQABAAD/2wCEAAkGBhAREBIUEhISFBQQEhQREBIUFQ8VEBUUFBAVFBQQFRQXHCYeFxkjGRQUHy8gIycpLCwsFR4xNTAqNSYrLCkBCQoKDgwOGg8PGikkHiQtKSwqKSwpLCwsLCksKSkpLCwsLCwsLCwpKSwpLCkpLCksLCksLCkpLCwsKSwpLCwsKf/AABEIAOYA2wMBIgACEQEDEQH/xAAbAAEAAQUBAAAAAAAAAAAAAAAABQEDBAYHAv/EAD0QAAIBAgQEAgkBBgUFAQAAAAABAgMRBAUhMQYSQVFhcQcTIjJCUoGRobEUYnLB0fAjJDOSshY0Q6LhFf/EABoBAQADAQEBAAAAAAAAAAAAAAACAwQFAQb/xAAnEQACAgEEAQQCAwEAAAAAAAAAAQIDEQQSITETBSIyQVGRQnGBYf/aAAwDAQACEQMRAD8A7iAAAAUuAVBS5UAAAAAAAAAAAAAAAAAAAAAAApcqAAUuVAAKXABUAAA8ti5DZ3xFGj7EVz1HtFa28WRlJRWWRlNQWWTLkY1XMqUd5x+6NajlmNxOtSp6uL2Wv6IyIcEU/iqzf2KvJJ9Io8tj+Mf2TH/7dC/voyKWOpy92UX9TWcTwTZXp1HfsyArqtRlaV1boQds4fJFcrrK+Zo6ZcqaZkfFLUlGo7xk7JvdM3JMvhNTWUaa7FYsoqACZYAAAAAAAAAAAACjZUs4mqoRcntFNsDOCzjsyp0Y3nK3buQVXjJyf+FSnJd7MZXl37VJ16ybi2/VweySe9jYqWHhFWjFLyRR758rhGf3z5TwjWHxViFvQlbyZdocbxvacHH9TZWkYeNyajVVpQXmtGvEbJrqR547F1IYPOqVTaSv2Zn3Od5rlk8LP2W+XdeJLZBxNqoTej0u+j7EYXc7ZEK9R7ts+zbitzypA0mzJYx2I5Kcp/LFv8ELwzlicfX1NZ1G5Jvorkrm2Gc6FSK3lFpGFw1mEJUYwvadNcsovfQpljes/golh2LcTDI7E59Rg7N/VWJCorprurHOOI6EqdTlveXRLx2PLZuOMHl85QxtR0WhVU4qUXdPVEPxPl6nT5rarqSGS0HDD0oy3UFfzKZxNKjK/W363JTWYckrFmDycxlpfw/kdNyXEc+HpS7wX9DmeKlrJ927HTMjw/q8PSi91BX+upn0v2ZdGuyQAKXNp0ALmHj82o0VepUjHzev2NYx3pMwsG+VSn4rRfkqnbCHbKZ311/Jm53FzmOK9LE/gpxXi22/sYD9J2KvvFL+FGd62pfZkfqNC+zrtxc5JT9JmI6y/wDWJm4X0l1b+1KL8HGx4tdUwvUqWdN5iqNLwnpAT9+mn/A/6k9l/E2Gq6KajJ/DLR/S+5ohdCfTNNeorn0yXMDOsO50KkVu4uxm8xRlrWUXtZWCH4ZxsZ0Ipe9Bcsl1VvAla9RqMmt0m0ROO4ebn6yjN059flfmi06uPirOnTl05k7LzKVJxWGiiLcFta/0hcfxNUjPRvTd9PI3LBVnOnGTVnJJtfQ1XDcH1KlVTrtJJ8zguut7G4QikrLpovoeVKS5keURksuREcT4dSo3e6ehz5Ts3Y33ifGKNO33NAUHJqK3m1FLzM97zYkjHqXutSR0/J6rlQpt7uKuZpYwNDkpwj8sUvwXrG9HUiuMCxE4/hylUlzrmhP5oaMl7FbHkoqXZ44qXDICOQ11p+1VLeSvbzL+B4co05c7vOfzT117kweWRVcVzgiqoot1qyhFt7I0viTiDmvGPkZHFOctezF73S8O7MXhLIVWl66orwi7U4v4n8zM8pO2WxdGScndLxx6PHDXDM6s41asXGnF3jF7ya2duxvqRSK/BVmmEFFYRrrrUFhFJOxoHF3pEVNypYZpyWkqm6XhHv5l70k8UOjBUKbtOqrzfWMPDxZq/DXCXPFVsQrQesKfWf7z7IxX2znPxVf6zBqb5zn4ae/t/ghIRxWLm7KdSTerb0XnLZEthuBar1q1IQ7xXtS/obpQoO3LTgox2SirIz8Pkje4hoYrmfIr9OgubHlmkw4Iw63nUl9Ev0Pb4Ow/T1n3Og0sjikXVk0expWnqX8TUtJSv4nMq3BcH7s5rzSaIjG8M1qetlNd47/Y7HLJo9jGxGRroQnpapLohPRVSXRxRRnH3W9OhlYfN38X32Nz4i4U3nBWkt10Zo2OwltUvM5V9MqXwcTU6eVEuDbsl4yq0be16yHWDeqX7rOi5PnNLEwU6cv4o9YvszgVKu4k7kPEc8LVVSL9lu1WPRx66dzRptU84Zp0etedsjuCYsY+CxUakIzg7xmlJPwaL05WTfY62Tu5WDzVqqKu3ZEHmfFEaei3/P8A8IriTPm24xdv5Ij8i4cninzzbjTvv8U/IyyslN7YGKV07Jba/wBmHmGaSry2b192N239jYuFeGJxmq1ZWa/04dvFmx4DKaNFWpwS8ev3MyxOulR5fZZXp1F7nywkVANBqAAABZxcrQk+yZeLOLjeEl3izx9Hj6OY5zUcqkvt9zo2T4dU6FKKWigv0Oc5nG1SX92OgcN4z1uGpy7Llf0Mem+zBo+2Sh4kz2WcQm4yS35XY2M3vo43W/z+aS5tYesd/CENLfdfk3+hh/WS0WkdEuiXRfY59wdK2Nmnu1NfXnOs5Vh7RuYtEk4uT7bOdoMOMpfbZewmAjFbGVZI9nmSNx0izicXCCvKSivEjXxZhU7OpbW2qlb7mocQZy3UqSfwycYrtbQ03EZ9KTd9jmz1rUsJHIs9QcZ7UjutGvGcU4tST2aehdObeivOJSdenJ+zDllBdE23c6RFm+Et0cnTrnvjuLOJwqktjmfFuTKnVkktJrmj531OqWNT47wy5Kcuqk1+CnVR3Vso1kN1T/4ccrQtJrsIy0ZkZnC1RrxMS+58/HiR8vDizg6r6L83c8M4N/6U3H6PVG2Z1iOWk/HQ5n6LKzXrv44/8TfuJOd0VyxctenkfQxbdR9RFvw5NIcXVqpfPNR+lzp+EwypwjGO0VZHOcpwdX9opJ056TTbafc6ZYjpo4jyeaSG2PIRUA1GwAAAAAAM8yPR5YBreN4ewkZOVXmd3e13b8EtlFShyKNGyS+Fbmt8XynGT3Seqf8AIxeC/WyxLaUuRQalJ7N9LdzLGbU9qRjjNqzaom/HmR6KWNRsOMcXZfUwWOdSCtGcvWU30196D/J0XhPiOliqS5WlNJc9N+8n4d0ZHEeS08RScZx5l07p90cxxfCOKw8+fDyb5dYuLtNL+Zz5RnRNyisxZy3CzSzcoLMX9faOzKRVs5Lg/SDmFDStT9Yl80ZRl/uJFel5W/7bXtz6fexYtXXjngujrqsc5X9lzjrKuScqi9ypv4SOZYypyp/U2fO+KcXjnZQah8NOCk/q31MPBcGVas1Kv7EFZ8r96Xg+xhcFdZmC4OY61fdurXBOejLCyhTdR71paeMVsdXwz9lGp5HgEuVRVox0S6WNvpKyR2IR2xwd6ENkdp7Nb40l/hwXeX8jYnM0PjLNlKUmn7MFyrxfVmfVTUa2ZdbYo1PP2c5zeSdSXmR9SVky9iKnNJvuYOMqXtFbyaX30scOqO+Z85THfYdA9GNG1KUvnqf8dDo2OzVUYLva5q3CGW+ppU4fLFX83uT+fZJOtFOD9pKzT6nfxKNeI9n1G2UasR7LWVcURqVFGXxe6zZTR8j4UrxrRnVSjGDulfVs3glVux7iVO7b7gAC0uAAAAAABQqAC3VoxkvaSfmkxSoxirRSS8EkXADzAAAPTzOCaI7F5WnqiTABrdTBzW6v5pP9S2qCX/ip3/gh/Q2ZwTPDw0exHajzCZrs+b4YpeSSf4LdHKJSd3fxNmWGj2PUYJHq46HXRiYLAqCMqpVUU22kl1exj4/MIUo80n5Lq2aJxBxM3rN2XwwRnu1Ealz2ZdRqoUr8snM84njytQdo29qf8kcxzzOPWvljsjFzPO51W9bR7ETCdSrLkoxcpPt+vgciUrNRI4U5WaqWRiMSorxJzgrIJVJ/tFRPlX+kn1fzeRlZLwIk1PENSktVTV+W/j3N+yzLbtWVl0S2SOlp9Ns5Z1dLo/HyyUyPC9TYLFjCYdRVjINx0zzY9AAAAAAAAAAAAAAAAAAAAAAAAAAAsYrEqnByk9Ev7ReZqfFuZa8l9Ie1Pz6Ipus8cGyi+3xQcjX+JOIHrKW79yPyo0DHY2U25SZlZvj3Vm+yehEKhKvVjShfV626LqzhRUrpnzcVLUWcl7K8rq42pyx9mmvfm9rdvFnSMmyGnRioUo2+aXxS8Wy1k2WunCNOlCyXW276yfibXl+WVFZ2O3VWq10fQUVRrjwimByS+5O4bCKC2MaMKqDr1FumXbjRvJFMqRscwkXY4/uhuQ3ozCpZhiIsvEskkwAAegAAAAAABnlsA9Ax6uOpx96SRaWb0fnRHcvyRckvszQWYYqMtpJ/VF1M9zklnJUFCp6AUZUowCk5WTfZXOT8VY9tTd/fk7eR1HMJ2pTfaL/Q4xxHP2YnN18sJI5Hqcmkka7OWjZsfo+y5NVKrWspckfLfQ1qovZZ0T0eYf8Ay1Pxcn+WU6CKbyUemQTeTdsnwCSvYmEWYR5YaGHWryOs5YO25YJIWIzDYiXOkvr5Eoj1ckk8lirhIy6akfWocrJcxsXEjJEJxWMkapGXhMW72ez2MSS1KLdeZXFvJXFtMnUCkdipeaAAAAAACjIbMcdOU1Spbv3n2Jlsgr+rxb5tqnuvxK7HwU2t8IvUOHoW9tuT666F15BR+X8kjFlZM92RJeOH4IWpw4vgnJeZjyjiqPXmj9yc/aod0XNGR2RfRHxxfxInB8QReklZ7ErTrKSuncwMxyeFRXWkujRB08RUoys3azszzc4dkXOUPkbdcMwcBmUait1M65annlFykmsoxM1X+DU/hf6HGOIndR+p2vGRvTmv3JfozhOc4h3s07x0aszn62DljBy/UYOWMEW9jfvRpiZOk0lfkqNfi5zqdSb0UJf7ZHQPRlhqlOM+dOKnK6T3K9JBxeGVaCuUHhnTo1qlvcLEsJOT1sjOpPRHpHT2nZ2ljDYNQ8X3Mg8ylbcx62Lse5SDaRkuSRhYuuY9TGM8ww059PqyDbfRBycuEW2y/gaDlK72W3iX6WWreTv4dDNjGx7GOBGGCqKgEy0AAAAAApYxcbgY1Y2a8U+qZllGjxrJ40n2Q8MTVoezUXNDZTW/1Rmft1OcXaa1XfUy2jCr5PRnvGz7rQhhror2yXRreKxLTdpaImeHa85KTd+X4bnv/pujfW78L6ElSpKKSSsl0Iwg08shXW4vLLhCZ/hVpLvdP+pNkTndRWt2uSs+JO34s16jXcXvtsbXleN9ZC73WjNOb1ZPcMXvU7afcopbzgz6dvOCekjW86yuDblyQXd2j+pskmaJxFnnM5Nu0INxjFdbaNssutVcctFmoujVHLWS3CFO9lKF+2iJjLsukmmc3xOfKTtY2Hgri+ccRChOXNCo+WF94y6JPsZ6dWpyw0ZtPrVY8Nfo6bSjZITnYrFmPi5m5vCOi3hGNicSzGSbdlq2HuzLyyGsmVLllEfcy9hsDGOr1ZlWBUuNBSxUAAAAAAAAAAAAAAFGGR2YZhy6L6kZSUVlkZSUVlmZUxEVuzGnmkF/djWsRmMpdbIt0MLVqv2It+L2KPJJ9GbzSl8TYa+eRWzX6kJjcc5vS5lU+Gar3nFfS5ejwo+tV/RWPHCcuzxwsn2Qau2ktZN6I2/JsD6qmk93qymByalS1irv5nuZ6La4bS6urYeakbprurfc45xDzRlUpyunGT+qu7P7HZWajxjwzDEe1rGdrcy6+DK9RV5IlWqo80cI47Oy3LuQVpSxlDku2ppv6E5W4Am5e1WVr9Iu5NZBwtSwzvC8pvRzlv8AQyU6RwllmLT6Fwlk6RltfmiVxpayek1HUzqk0tzptcHWfRDtPxMvLlJN6OxdljbFaeOTaT6kI4RCODKRUoipYWgAAAAAAAAAAAAAAFrE1OWLfgalmFa8rG1Y2hzwcU7X6mt4vJa0btJSXgUWpvozXxcui1lWX+uqWl7sdX/Q26FNJJJWS6EPw7hJRjJyTTb/AATZOuOEW1xxEpYqAWFgAAALVWipLUugAh62SRbuXMPk8Y6koADxTp2PGIouS0LxQ8YImeGnf3WeqOBm2r6IlAebUQUEgioQJEwAAAAAAAAAAAAUZUpYAhs0x7jJrXTYwcPnck/BbomsxyyNVb2a2aIWfDFW/vxt9blEoSzlGaUJ7so2PD1VKKktmrl0sYWhyQjFfCrF5FyNC6KgA9PQAAAAAAAAAAAAAAAAAAAAAAAAAAAAAAAACjKAAA9AA9AAB4AAAAAAAAAAAAAAAAAAAAAAAAAA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8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9" name="Chevron 8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2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5245910"/>
            <a:ext cx="869768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		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       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6"/>
              </a:rPr>
              <a:t>mert.sarica@gmail.com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  </a:t>
            </a:r>
          </a:p>
          <a:p>
            <a:pPr>
              <a:lnSpc>
                <a:spcPts val="2100"/>
              </a:lnSpc>
            </a:pP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7"/>
              </a:rPr>
              <a:t>http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hlinkClick r:id="rId7"/>
              </a:rPr>
              <a:t>s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7"/>
              </a:rPr>
              <a:t>://www.mertsarica.com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8"/>
              </a:rPr>
              <a:t>https://twitter.com/mertsarica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</a:p>
        </p:txBody>
      </p:sp>
      <p:pic>
        <p:nvPicPr>
          <p:cNvPr id="2050" name="Picture 2" descr="http://www.clker.com/cliparts/w/P/J/8/4/x/thank-you-batman-2-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57150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2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3681" y="381000"/>
            <a:ext cx="495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İÇERİK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676142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JavaScript </a:t>
            </a:r>
            <a:r>
              <a:rPr lang="en-US" sz="2400" b="1" dirty="0" err="1">
                <a:latin typeface="Bodoni MT" pitchFamily="18" charset="0"/>
              </a:rPr>
              <a:t>n</a:t>
            </a:r>
            <a:r>
              <a:rPr lang="en-US" sz="2400" b="1" dirty="0" err="1" smtClean="0">
                <a:latin typeface="Bodoni MT" pitchFamily="18" charset="0"/>
              </a:rPr>
              <a:t>edir</a:t>
            </a:r>
            <a:r>
              <a:rPr lang="en-US" sz="2400" b="1" dirty="0" smtClean="0">
                <a:latin typeface="Bodoni MT" pitchFamily="18" charset="0"/>
              </a:rPr>
              <a:t> ?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200" y="28956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Analiz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yöntemleri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araçlar</a:t>
            </a:r>
            <a:endParaRPr lang="en-US" sz="2400" b="1" dirty="0" smtClean="0">
              <a:latin typeface="Bodoni MT" pitchFamily="18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7398" y="23005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Kullanım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amaçları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200" y="35052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Angler </a:t>
            </a:r>
            <a:r>
              <a:rPr lang="en-US" sz="2400" b="1" dirty="0" err="1" smtClean="0">
                <a:latin typeface="Bodoni MT" pitchFamily="18" charset="0"/>
              </a:rPr>
              <a:t>istismar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kiti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41148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Sonuç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03" y="1224416"/>
            <a:ext cx="2854142" cy="38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4" grpId="0"/>
      <p:bldP spid="18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3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3681" y="381000"/>
            <a:ext cx="495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BEN  KİMİM</a:t>
            </a:r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655058"/>
            <a:ext cx="8828002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Sızma Testi Uzmanı	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en-US" sz="2400" b="1" dirty="0" err="1" smtClean="0">
                <a:latin typeface="Bodoni MT" pitchFamily="18" charset="0"/>
                <a:sym typeface="Wingdings" pitchFamily="2" charset="2"/>
              </a:rPr>
              <a:t>Çoğunlukla</a:t>
            </a:r>
            <a:r>
              <a:rPr lang="en-US" sz="2400" b="1" dirty="0" smtClean="0">
                <a:latin typeface="Bodoni MT" pitchFamily="18" charset="0"/>
                <a:sym typeface="Wingdings" pitchFamily="2" charset="2"/>
              </a:rPr>
              <a:t> m</a:t>
            </a:r>
            <a:r>
              <a:rPr lang="tr-TR" sz="2400" b="1" dirty="0" err="1" smtClean="0">
                <a:latin typeface="Bodoni MT" pitchFamily="18" charset="0"/>
                <a:sym typeface="Wingdings" pitchFamily="2" charset="2"/>
              </a:rPr>
              <a:t>esai</a:t>
            </a:r>
            <a:r>
              <a:rPr lang="tr-TR" sz="2400" b="1" dirty="0" smtClean="0">
                <a:latin typeface="Bodoni MT" pitchFamily="18" charset="0"/>
                <a:sym typeface="Wingdings" pitchFamily="2" charset="2"/>
              </a:rPr>
              <a:t> saatlerinde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200" y="3352800"/>
            <a:ext cx="9448800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Blog Yazarı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		</a:t>
            </a:r>
            <a:r>
              <a:rPr lang="tr-TR" sz="2400" b="1" dirty="0" smtClean="0">
                <a:latin typeface="Bodoni MT" pitchFamily="18" charset="0"/>
              </a:rPr>
              <a:t>http</a:t>
            </a:r>
            <a:r>
              <a:rPr lang="en-US" sz="2400" b="1" dirty="0" smtClean="0">
                <a:latin typeface="Bodoni MT" pitchFamily="18" charset="0"/>
              </a:rPr>
              <a:t>s</a:t>
            </a:r>
            <a:r>
              <a:rPr lang="tr-TR" sz="2400" b="1" dirty="0" smtClean="0">
                <a:latin typeface="Bodoni MT" pitchFamily="18" charset="0"/>
              </a:rPr>
              <a:t>://</a:t>
            </a:r>
            <a:r>
              <a:rPr lang="tr-TR" sz="2400" b="1" dirty="0">
                <a:latin typeface="Bodoni MT" pitchFamily="18" charset="0"/>
              </a:rPr>
              <a:t>www.mertsarica.com 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2793249"/>
            <a:ext cx="96718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Öğretim Görevlisi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            </a:t>
            </a:r>
            <a:r>
              <a:rPr lang="tr-TR" sz="2400" b="1" dirty="0" err="1">
                <a:latin typeface="Bodoni MT" pitchFamily="18" charset="0"/>
              </a:rPr>
              <a:t>Bahçeşehir</a:t>
            </a:r>
            <a:r>
              <a:rPr lang="tr-TR" sz="2400" b="1" dirty="0">
                <a:latin typeface="Bodoni MT" pitchFamily="18" charset="0"/>
              </a:rPr>
              <a:t> </a:t>
            </a:r>
            <a:r>
              <a:rPr lang="tr-TR" sz="2400" b="1" dirty="0" smtClean="0">
                <a:latin typeface="Bodoni MT" pitchFamily="18" charset="0"/>
              </a:rPr>
              <a:t>Üniversitesi</a:t>
            </a:r>
            <a:r>
              <a:rPr lang="en-US" sz="2400" b="1" dirty="0" smtClean="0">
                <a:latin typeface="Bodoni MT" pitchFamily="18" charset="0"/>
              </a:rPr>
              <a:t> (</a:t>
            </a:r>
            <a:r>
              <a:rPr lang="en-US" sz="2400" b="1" dirty="0" err="1" smtClean="0">
                <a:latin typeface="Bodoni MT" pitchFamily="18" charset="0"/>
              </a:rPr>
              <a:t>Siber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Güv</a:t>
            </a:r>
            <a:r>
              <a:rPr lang="en-US" sz="2400" b="1" dirty="0" smtClean="0">
                <a:latin typeface="Bodoni MT" pitchFamily="18" charset="0"/>
              </a:rPr>
              <a:t>.)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2229163"/>
            <a:ext cx="92964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Zararlı Yazılım Analisti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en-US" sz="2400" b="1" dirty="0" err="1" smtClean="0">
                <a:latin typeface="Bodoni MT" pitchFamily="18" charset="0"/>
              </a:rPr>
              <a:t>Çoğunlukla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tr-TR" sz="2400" b="1" dirty="0" smtClean="0">
                <a:latin typeface="Bodoni MT" pitchFamily="18" charset="0"/>
              </a:rPr>
              <a:t>boş zamanlarımda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" y="3900753"/>
            <a:ext cx="9829800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Güvenlik TV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		</a:t>
            </a:r>
            <a:r>
              <a:rPr lang="tr-TR" sz="2400" b="1" dirty="0">
                <a:latin typeface="Bodoni MT" pitchFamily="18" charset="0"/>
              </a:rPr>
              <a:t>http://www.guvenliktv.org 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200" y="4454837"/>
            <a:ext cx="9829800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Sertifika Kolleksiyoncusu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tr-TR" sz="2400" b="1" dirty="0">
                <a:latin typeface="Bodoni MT" pitchFamily="18" charset="0"/>
              </a:rPr>
              <a:t>CISSP , SSCP , OSCP , OPST , </a:t>
            </a:r>
            <a:r>
              <a:rPr lang="tr-TR" sz="2400" b="1" dirty="0" smtClean="0">
                <a:latin typeface="Bodoni MT" pitchFamily="18" charset="0"/>
              </a:rPr>
              <a:t>CREA,             				CEREA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9368"/>
            <a:ext cx="1619118" cy="195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4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2" grpId="0"/>
      <p:bldP spid="23" grpId="0"/>
      <p:bldP spid="2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4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                     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MESLEĞİM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85801" y="1295400"/>
            <a:ext cx="62387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Bodoni MT" pitchFamily="18" charset="0"/>
              </a:rPr>
              <a:t>2007 </a:t>
            </a:r>
            <a:r>
              <a:rPr lang="en-US" sz="2400" b="1" dirty="0" err="1" smtClean="0">
                <a:latin typeface="Bodoni MT" pitchFamily="18" charset="0"/>
              </a:rPr>
              <a:t>yılından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bu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yana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tr-TR" sz="2400" b="1" dirty="0" smtClean="0">
                <a:solidFill>
                  <a:srgbClr val="103793"/>
                </a:solidFill>
                <a:latin typeface="Bodoni MT" pitchFamily="18" charset="0"/>
              </a:rPr>
              <a:t>Finansbank</a:t>
            </a:r>
            <a:r>
              <a:rPr lang="tr-TR" sz="2400" b="1" dirty="0" smtClean="0">
                <a:latin typeface="Bodoni MT" pitchFamily="18" charset="0"/>
              </a:rPr>
              <a:t>’ın </a:t>
            </a:r>
            <a:r>
              <a:rPr lang="tr-TR" sz="2400" b="1" dirty="0">
                <a:latin typeface="Bodoni MT" pitchFamily="18" charset="0"/>
              </a:rPr>
              <a:t>Bilgi Teknolojileri iştiraki olan </a:t>
            </a:r>
            <a:r>
              <a:rPr lang="tr-TR" sz="2400" b="1" dirty="0" smtClean="0">
                <a:solidFill>
                  <a:srgbClr val="6DB135"/>
                </a:solidFill>
                <a:latin typeface="Bodoni MT" pitchFamily="18" charset="0"/>
              </a:rPr>
              <a:t>IBTech</a:t>
            </a:r>
            <a:r>
              <a:rPr lang="tr-TR" sz="2400" b="1" dirty="0" smtClean="0">
                <a:latin typeface="Bodoni MT" pitchFamily="18" charset="0"/>
              </a:rPr>
              <a:t> </a:t>
            </a:r>
            <a:r>
              <a:rPr lang="tr-TR" sz="2400" b="1" dirty="0">
                <a:latin typeface="Bodoni MT" pitchFamily="18" charset="0"/>
              </a:rPr>
              <a:t>firmasında </a:t>
            </a:r>
            <a:r>
              <a:rPr lang="tr-TR" sz="2400" b="1" dirty="0" smtClean="0">
                <a:latin typeface="Bodoni MT" pitchFamily="18" charset="0"/>
              </a:rPr>
              <a:t>Kıdemli Sızma Testi Uzmanı olarak çalışmaktayım. 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63" y="2914915"/>
            <a:ext cx="1238553" cy="1276085"/>
          </a:xfrm>
          <a:prstGeom prst="rect">
            <a:avLst/>
          </a:prstGeom>
          <a:effectLst/>
        </p:spPr>
      </p:pic>
      <p:sp>
        <p:nvSpPr>
          <p:cNvPr id="24" name="TextBox 23"/>
          <p:cNvSpPr txBox="1"/>
          <p:nvPr/>
        </p:nvSpPr>
        <p:spPr>
          <a:xfrm>
            <a:off x="609600" y="3388037"/>
            <a:ext cx="3639397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tr-TR" sz="2400" b="1" dirty="0" smtClean="0">
                <a:solidFill>
                  <a:srgbClr val="6DB135"/>
                </a:solidFill>
                <a:latin typeface="Bodoni MT" pitchFamily="18" charset="0"/>
              </a:rPr>
              <a:t>http://www.ibtech.com.tr		</a:t>
            </a:r>
            <a:endParaRPr lang="en-US" sz="2400" b="1" dirty="0">
              <a:solidFill>
                <a:srgbClr val="6DB135"/>
              </a:solidFill>
              <a:latin typeface="Bodoni MT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233" y="1"/>
            <a:ext cx="1980767" cy="62477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68" y="4648200"/>
            <a:ext cx="1939031" cy="71752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685801" y="4835837"/>
            <a:ext cx="4116552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tr-TR" sz="2400" b="1" dirty="0" smtClean="0">
                <a:solidFill>
                  <a:srgbClr val="103793"/>
                </a:solidFill>
                <a:latin typeface="Bodoni MT" pitchFamily="18" charset="0"/>
              </a:rPr>
              <a:t>http://www.finansbank.com.tr		</a:t>
            </a:r>
            <a:endParaRPr lang="en-US" sz="2400" b="1" dirty="0">
              <a:solidFill>
                <a:srgbClr val="103793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5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JAVASCRIPT  NEDİR  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524000"/>
            <a:ext cx="8828002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Platform </a:t>
            </a:r>
            <a:r>
              <a:rPr lang="en-US" sz="2400" b="1" dirty="0" err="1" smtClean="0">
                <a:latin typeface="Bodoni MT" pitchFamily="18" charset="0"/>
              </a:rPr>
              <a:t>bağımsız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dirty="0" err="1" smtClean="0">
                <a:latin typeface="Bodoni MT" pitchFamily="18" charset="0"/>
              </a:rPr>
              <a:t>nesne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yönelimli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programlama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dilidir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2057400"/>
            <a:ext cx="8980402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Yaygın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olarak</a:t>
            </a:r>
            <a:r>
              <a:rPr lang="en-US" sz="2400" b="1" dirty="0">
                <a:latin typeface="Bodoni MT" pitchFamily="18" charset="0"/>
              </a:rPr>
              <a:t> internet </a:t>
            </a:r>
            <a:r>
              <a:rPr lang="en-US" sz="2400" b="1" dirty="0" err="1">
                <a:latin typeface="Bodoni MT" pitchFamily="18" charset="0"/>
              </a:rPr>
              <a:t>tarayıcılarında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kullanılmaktadır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26670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>
                <a:latin typeface="Bodoni MT" pitchFamily="18" charset="0"/>
                <a:cs typeface="Angsana New" pitchFamily="18" charset="-34"/>
              </a:rPr>
              <a:t>Java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ile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benzerlikleri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de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olsa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ayrı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dünyaların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dilleridir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3262047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ECMAScript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adı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altında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endüstri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standardı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haline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gelmiştir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1978" y="222549"/>
            <a:ext cx="999622" cy="113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339" y="4592870"/>
            <a:ext cx="4214843" cy="14001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039" y="3822731"/>
            <a:ext cx="6071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Bodoni MT"/>
              </a:rPr>
              <a:t>&lt;script&gt; alert(‘Hello World!’); &lt;/script&gt;</a:t>
            </a:r>
          </a:p>
        </p:txBody>
      </p:sp>
    </p:spTree>
    <p:extLst>
      <p:ext uri="{BB962C8B-B14F-4D97-AF65-F5344CB8AC3E}">
        <p14:creationId xmlns:p14="http://schemas.microsoft.com/office/powerpoint/2010/main" val="2433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5" grpId="0"/>
      <p:bldP spid="19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6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NEDEN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JAVASCRIPT  ANALİZİ</a:t>
            </a:r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 ?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573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7999" y="1524000"/>
            <a:ext cx="89860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Java</a:t>
            </a:r>
            <a:r>
              <a:rPr lang="en-US" sz="2400" b="1" dirty="0" smtClean="0">
                <a:latin typeface="Bodoni MT" pitchFamily="18" charset="0"/>
              </a:rPr>
              <a:t>S</a:t>
            </a:r>
            <a:r>
              <a:rPr lang="tr-TR" sz="2400" b="1" dirty="0" err="1" smtClean="0">
                <a:latin typeface="Bodoni MT" pitchFamily="18" charset="0"/>
              </a:rPr>
              <a:t>cript</a:t>
            </a:r>
            <a:r>
              <a:rPr lang="tr-TR" sz="2400" b="1" dirty="0" smtClean="0">
                <a:latin typeface="Bodoni MT" pitchFamily="18" charset="0"/>
              </a:rPr>
              <a:t> sayesinde internet tarayıcısında ve/veya eklentilerinde yer alan zafiyetler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istismar</a:t>
            </a:r>
            <a:r>
              <a:rPr lang="tr-TR" sz="2400" b="1" dirty="0" smtClean="0">
                <a:latin typeface="Bodoni MT" pitchFamily="18" charset="0"/>
              </a:rPr>
              <a:t> edilebilir.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2412249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Özellikle istismar kitleri,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Java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S</a:t>
            </a:r>
            <a:r>
              <a:rPr lang="tr-TR" sz="2400" b="1" dirty="0" err="1" smtClean="0">
                <a:latin typeface="Bodoni MT" pitchFamily="18" charset="0"/>
                <a:cs typeface="Angsana New" pitchFamily="18" charset="-34"/>
              </a:rPr>
              <a:t>cript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kodlarını hedef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sistem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de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zararlı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yazılım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çalıştırmak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için kullanmaktadırlar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TeslaCrypt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)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3326649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Java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S</a:t>
            </a:r>
            <a:r>
              <a:rPr lang="tr-TR" sz="2400" b="1" dirty="0" err="1">
                <a:latin typeface="Bodoni MT" pitchFamily="18" charset="0"/>
                <a:cs typeface="Angsana New" pitchFamily="18" charset="-34"/>
              </a:rPr>
              <a:t>cript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,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 istemci taraf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ında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 yorumlandığı için çoğunlukla art niyetli kişiler tarafından gizlenmektedir. (</a:t>
            </a:r>
            <a:r>
              <a:rPr lang="tr-TR" sz="2400" b="1" dirty="0" err="1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obfuscated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)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42" y="4438766"/>
            <a:ext cx="3798518" cy="176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17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7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KİM,  NEDEN,  NEREDE  KULLANIYOR  ?  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0998" y="1600200"/>
            <a:ext cx="9245402" cy="711002"/>
            <a:chOff x="50998" y="1741562"/>
            <a:chExt cx="9245402" cy="711002"/>
          </a:xfrm>
        </p:grpSpPr>
        <p:sp>
          <p:nvSpPr>
            <p:cNvPr id="16" name="TextBox 15"/>
            <p:cNvSpPr txBox="1"/>
            <p:nvPr/>
          </p:nvSpPr>
          <p:spPr>
            <a:xfrm>
              <a:off x="787507" y="1767153"/>
              <a:ext cx="850889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2400" b="1" dirty="0" err="1" smtClean="0">
                  <a:latin typeface="Bodoni MT" pitchFamily="18" charset="0"/>
                </a:rPr>
                <a:t>Hedeflenmiş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saldırılarda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ve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istemci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tarafındaki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zafiyetleri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istismar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etmek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için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kullanılmaktadır</a:t>
              </a:r>
              <a:r>
                <a:rPr lang="en-US" sz="2400" b="1" dirty="0" smtClean="0">
                  <a:latin typeface="Bodoni MT" pitchFamily="18" charset="0"/>
                </a:rPr>
                <a:t>. (</a:t>
              </a:r>
              <a:r>
                <a:rPr lang="en-US" sz="2400" b="1" dirty="0" smtClean="0">
                  <a:solidFill>
                    <a:srgbClr val="FF0000"/>
                  </a:solidFill>
                  <a:latin typeface="Bodoni MT" pitchFamily="18" charset="0"/>
                </a:rPr>
                <a:t>2009 – Aurora</a:t>
              </a:r>
              <a:r>
                <a:rPr lang="en-US" sz="2400" b="1" dirty="0" smtClean="0">
                  <a:latin typeface="Bodoni MT" pitchFamily="18" charset="0"/>
                </a:rPr>
                <a:t>)</a:t>
              </a:r>
            </a:p>
          </p:txBody>
        </p:sp>
        <p:pic>
          <p:nvPicPr>
            <p:cNvPr id="20" name="Picture 2" descr="http://fun.resplace.net/Emoticons/Evil/xdevil.png.pagespeed.ic.NOEwwNj8d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8" y="1741562"/>
              <a:ext cx="711002" cy="711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0998" y="2576636"/>
            <a:ext cx="9169202" cy="711002"/>
            <a:chOff x="50998" y="2593855"/>
            <a:chExt cx="9169202" cy="711002"/>
          </a:xfrm>
        </p:grpSpPr>
        <p:sp>
          <p:nvSpPr>
            <p:cNvPr id="17" name="TextBox 16"/>
            <p:cNvSpPr txBox="1"/>
            <p:nvPr/>
          </p:nvSpPr>
          <p:spPr>
            <a:xfrm>
              <a:off x="809774" y="2640849"/>
              <a:ext cx="841042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2400" b="1" dirty="0" smtClean="0">
                  <a:latin typeface="Bodoni MT" pitchFamily="18" charset="0"/>
                </a:rPr>
                <a:t>Botnet </a:t>
              </a:r>
              <a:r>
                <a:rPr lang="en-US" sz="2400" b="1" dirty="0" err="1" smtClean="0">
                  <a:latin typeface="Bodoni MT" pitchFamily="18" charset="0"/>
                </a:rPr>
                <a:t>ağı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oluşturmak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amacıyla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istismar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kiti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geliştiricileri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tarafından</a:t>
              </a:r>
              <a:r>
                <a:rPr lang="en-US" sz="2400" b="1" dirty="0" smtClean="0">
                  <a:latin typeface="Bodoni MT" pitchFamily="18" charset="0"/>
                </a:rPr>
                <a:t> </a:t>
              </a:r>
              <a:r>
                <a:rPr lang="en-US" sz="2400" b="1" dirty="0" err="1" smtClean="0">
                  <a:latin typeface="Bodoni MT" pitchFamily="18" charset="0"/>
                </a:rPr>
                <a:t>kullanılmaktadır</a:t>
              </a:r>
              <a:r>
                <a:rPr lang="en-US" sz="2400" b="1" dirty="0" smtClean="0">
                  <a:latin typeface="Bodoni MT" pitchFamily="18" charset="0"/>
                </a:rPr>
                <a:t>.</a:t>
              </a:r>
              <a:endParaRPr lang="tr-TR" sz="2400" b="1" dirty="0">
                <a:latin typeface="Bodoni MT" pitchFamily="18" charset="0"/>
              </a:endParaRPr>
            </a:p>
          </p:txBody>
        </p:sp>
        <p:pic>
          <p:nvPicPr>
            <p:cNvPr id="22" name="Picture 2" descr="http://fun.resplace.net/Emoticons/Evil/xdevil.png.pagespeed.ic.NOEwwNj8d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8" y="2593855"/>
              <a:ext cx="711002" cy="711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50998" y="3592438"/>
            <a:ext cx="9550202" cy="630942"/>
            <a:chOff x="50998" y="3429000"/>
            <a:chExt cx="9550202" cy="630942"/>
          </a:xfrm>
        </p:grpSpPr>
        <p:sp>
          <p:nvSpPr>
            <p:cNvPr id="18" name="TextBox 17"/>
            <p:cNvSpPr txBox="1"/>
            <p:nvPr/>
          </p:nvSpPr>
          <p:spPr>
            <a:xfrm>
              <a:off x="809774" y="3429000"/>
              <a:ext cx="879142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Sızma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testi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uzmanları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tarafından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hedef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kullanıcının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sistemine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sızmak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(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Bodoni MT" pitchFamily="18" charset="0"/>
                  <a:cs typeface="Angsana New" pitchFamily="18" charset="-34"/>
                </a:rPr>
                <a:t>Tarayıcı</a:t>
              </a:r>
              <a:r>
                <a:rPr lang="en-US" sz="2400" b="1" dirty="0" smtClean="0">
                  <a:solidFill>
                    <a:srgbClr val="FF0000"/>
                  </a:solidFill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Bodoni MT" pitchFamily="18" charset="0"/>
                  <a:cs typeface="Angsana New" pitchFamily="18" charset="-34"/>
                </a:rPr>
                <a:t>zafiyeti</a:t>
              </a:r>
              <a:r>
                <a:rPr lang="en-US" sz="2400" b="1" dirty="0" smtClean="0">
                  <a:solidFill>
                    <a:srgbClr val="FF0000"/>
                  </a:solidFill>
                  <a:latin typeface="Bodoni MT" pitchFamily="18" charset="0"/>
                  <a:cs typeface="Angsana New" pitchFamily="18" charset="-34"/>
                </a:rPr>
                <a:t>,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Bodoni MT" pitchFamily="18" charset="0"/>
                  <a:cs typeface="Angsana New" pitchFamily="18" charset="-34"/>
                </a:rPr>
                <a:t>BeEF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vs.)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amacıyla</a:t>
              </a:r>
              <a:r>
                <a:rPr lang="en-US" sz="2400" b="1" dirty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kullanılmaktadır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.</a:t>
              </a:r>
              <a:endParaRPr lang="en-US" sz="2400" b="1" dirty="0">
                <a:solidFill>
                  <a:srgbClr val="FF0000"/>
                </a:solidFill>
                <a:latin typeface="Bodoni MT" pitchFamily="18" charset="0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998" y="3445094"/>
              <a:ext cx="711002" cy="476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0998" y="4564870"/>
            <a:ext cx="9169202" cy="703968"/>
            <a:chOff x="50998" y="4270374"/>
            <a:chExt cx="9169202" cy="703968"/>
          </a:xfrm>
        </p:grpSpPr>
        <p:sp>
          <p:nvSpPr>
            <p:cNvPr id="15" name="TextBox 14"/>
            <p:cNvSpPr txBox="1"/>
            <p:nvPr/>
          </p:nvSpPr>
          <p:spPr>
            <a:xfrm>
              <a:off x="798576" y="4343400"/>
              <a:ext cx="842162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Kullanıcıya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ait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parmak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izi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oluşturmak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amacıyla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 </a:t>
              </a:r>
              <a:r>
                <a:rPr lang="en-US" sz="2400" b="1" dirty="0" err="1" smtClean="0">
                  <a:latin typeface="Bodoni MT" pitchFamily="18" charset="0"/>
                  <a:cs typeface="Angsana New" pitchFamily="18" charset="-34"/>
                </a:rPr>
                <a:t>kullanılmaktadır</a:t>
              </a:r>
              <a:r>
                <a:rPr lang="en-US" sz="2400" b="1" dirty="0" smtClean="0">
                  <a:latin typeface="Bodoni MT" pitchFamily="18" charset="0"/>
                  <a:cs typeface="Angsana New" pitchFamily="18" charset="-34"/>
                </a:rPr>
                <a:t>.</a:t>
              </a:r>
              <a:endParaRPr lang="en-US" sz="2400" b="1" dirty="0">
                <a:latin typeface="Bodoni MT" pitchFamily="18" charset="0"/>
              </a:endParaRP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998" y="4270374"/>
              <a:ext cx="711002" cy="476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60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8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KİM,  NEDEN,  NEREDE  KULLANIYOR  ?  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75" y="1499771"/>
            <a:ext cx="5345049" cy="4520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621"/>
            <a:ext cx="9144000" cy="4496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621"/>
            <a:ext cx="9144000" cy="419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" y="1443621"/>
            <a:ext cx="9144001" cy="4496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" y="1269206"/>
            <a:ext cx="9144000" cy="4979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" y="1299729"/>
            <a:ext cx="9153624" cy="496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9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182" y="2209800"/>
            <a:ext cx="8222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ARAÇLAR</a:t>
            </a:r>
            <a:endParaRPr lang="tr-TR" sz="80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573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09" y="1870800"/>
            <a:ext cx="1148400" cy="7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918477"/>
            <a:ext cx="2160000" cy="605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6156" y="760228"/>
            <a:ext cx="2160000" cy="654353"/>
          </a:xfrm>
          <a:prstGeom prst="rect">
            <a:avLst/>
          </a:prstGeom>
        </p:spPr>
      </p:pic>
      <p:pic>
        <p:nvPicPr>
          <p:cNvPr id="1028" name="Picture 4" descr="https://theseekersquill.files.wordpress.com/2014/10/notepad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342" y="4794009"/>
            <a:ext cx="1208814" cy="8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dersonmelo.files.wordpress.com/2012/07/firebug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10" y="4441649"/>
            <a:ext cx="1465994" cy="125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tricedesigns.com/wp-content/uploads/2012/11/Charle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93" y="1748080"/>
            <a:ext cx="2233385" cy="6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" y="3859220"/>
            <a:ext cx="2574303" cy="475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7400" y="3786172"/>
            <a:ext cx="3195660" cy="632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00" y="5557939"/>
            <a:ext cx="1905000" cy="604471"/>
          </a:xfrm>
          <a:prstGeom prst="rect">
            <a:avLst/>
          </a:prstGeom>
        </p:spPr>
      </p:pic>
      <p:pic>
        <p:nvPicPr>
          <p:cNvPr id="1034" name="Picture 10" descr="http://coptr.digipres.org/images/9/98/Gnu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"/>
            <a:ext cx="1511775" cy="6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127"/>
            <a:ext cx="9144000" cy="51722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006"/>
            <a:ext cx="9144000" cy="49791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97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6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150807</TotalTime>
  <Words>818</Words>
  <Application>Microsoft Office PowerPoint</Application>
  <PresentationFormat>On-screen Show (4:3)</PresentationFormat>
  <Paragraphs>133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Angsana New</vt:lpstr>
      <vt:lpstr>Arial</vt:lpstr>
      <vt:lpstr>Bebas</vt:lpstr>
      <vt:lpstr>Bodoni MT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Mert SARICA</dc:creator>
  <cp:keywords>Cryptokiller</cp:keywords>
  <cp:lastModifiedBy>Mert</cp:lastModifiedBy>
  <cp:revision>856</cp:revision>
  <dcterms:created xsi:type="dcterms:W3CDTF">2010-11-16T17:17:44Z</dcterms:created>
  <dcterms:modified xsi:type="dcterms:W3CDTF">2016-03-25T19:53:01Z</dcterms:modified>
</cp:coreProperties>
</file>